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emf" ContentType="image/x-emf"/>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Default Extension="vml" ContentType="application/vnd.openxmlformats-officedocument.vmlDrawing"/>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32" r:id="rId1"/>
  </p:sldMasterIdLst>
  <p:notesMasterIdLst>
    <p:notesMasterId r:id="rId80"/>
  </p:notesMasterIdLst>
  <p:sldIdLst>
    <p:sldId id="258" r:id="rId2"/>
    <p:sldId id="256" r:id="rId3"/>
    <p:sldId id="293" r:id="rId4"/>
    <p:sldId id="257" r:id="rId5"/>
    <p:sldId id="259" r:id="rId6"/>
    <p:sldId id="382" r:id="rId7"/>
    <p:sldId id="294" r:id="rId8"/>
    <p:sldId id="338" r:id="rId9"/>
    <p:sldId id="342" r:id="rId10"/>
    <p:sldId id="339" r:id="rId11"/>
    <p:sldId id="344" r:id="rId12"/>
    <p:sldId id="343" r:id="rId13"/>
    <p:sldId id="345" r:id="rId14"/>
    <p:sldId id="348" r:id="rId15"/>
    <p:sldId id="346" r:id="rId16"/>
    <p:sldId id="347" r:id="rId17"/>
    <p:sldId id="349" r:id="rId18"/>
    <p:sldId id="356" r:id="rId19"/>
    <p:sldId id="357" r:id="rId20"/>
    <p:sldId id="262" r:id="rId21"/>
    <p:sldId id="263" r:id="rId22"/>
    <p:sldId id="264" r:id="rId23"/>
    <p:sldId id="353" r:id="rId24"/>
    <p:sldId id="354" r:id="rId25"/>
    <p:sldId id="266" r:id="rId26"/>
    <p:sldId id="267" r:id="rId27"/>
    <p:sldId id="358" r:id="rId28"/>
    <p:sldId id="269" r:id="rId29"/>
    <p:sldId id="270" r:id="rId30"/>
    <p:sldId id="271" r:id="rId31"/>
    <p:sldId id="359" r:id="rId32"/>
    <p:sldId id="272" r:id="rId33"/>
    <p:sldId id="385" r:id="rId34"/>
    <p:sldId id="273" r:id="rId35"/>
    <p:sldId id="274" r:id="rId36"/>
    <p:sldId id="275" r:id="rId37"/>
    <p:sldId id="361" r:id="rId38"/>
    <p:sldId id="360" r:id="rId39"/>
    <p:sldId id="363" r:id="rId40"/>
    <p:sldId id="362" r:id="rId41"/>
    <p:sldId id="384" r:id="rId42"/>
    <p:sldId id="365" r:id="rId43"/>
    <p:sldId id="366" r:id="rId44"/>
    <p:sldId id="364" r:id="rId45"/>
    <p:sldId id="367" r:id="rId46"/>
    <p:sldId id="378" r:id="rId47"/>
    <p:sldId id="368" r:id="rId48"/>
    <p:sldId id="278" r:id="rId49"/>
    <p:sldId id="369" r:id="rId50"/>
    <p:sldId id="371" r:id="rId51"/>
    <p:sldId id="372" r:id="rId52"/>
    <p:sldId id="373" r:id="rId53"/>
    <p:sldId id="333" r:id="rId54"/>
    <p:sldId id="383" r:id="rId55"/>
    <p:sldId id="377" r:id="rId56"/>
    <p:sldId id="379" r:id="rId57"/>
    <p:sldId id="280" r:id="rId58"/>
    <p:sldId id="268" r:id="rId59"/>
    <p:sldId id="282" r:id="rId60"/>
    <p:sldId id="285" r:id="rId61"/>
    <p:sldId id="299" r:id="rId62"/>
    <p:sldId id="300" r:id="rId63"/>
    <p:sldId id="324" r:id="rId64"/>
    <p:sldId id="305" r:id="rId65"/>
    <p:sldId id="310" r:id="rId66"/>
    <p:sldId id="321" r:id="rId67"/>
    <p:sldId id="322" r:id="rId68"/>
    <p:sldId id="286" r:id="rId69"/>
    <p:sldId id="279" r:id="rId70"/>
    <p:sldId id="325" r:id="rId71"/>
    <p:sldId id="375" r:id="rId72"/>
    <p:sldId id="355" r:id="rId73"/>
    <p:sldId id="313" r:id="rId74"/>
    <p:sldId id="287" r:id="rId75"/>
    <p:sldId id="380" r:id="rId76"/>
    <p:sldId id="351" r:id="rId77"/>
    <p:sldId id="352" r:id="rId78"/>
    <p:sldId id="350" r:id="rId7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EFE7"/>
    <a:srgbClr val="FFFFCC"/>
    <a:srgbClr val="C5E2F1"/>
    <a:srgbClr val="D0E8F4"/>
    <a:srgbClr val="E6F4FA"/>
    <a:srgbClr val="DAEDF6"/>
    <a:srgbClr val="2E2E2E"/>
    <a:srgbClr val="3B3B3B"/>
    <a:srgbClr val="A7D6EB"/>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91" autoAdjust="0"/>
    <p:restoredTop sz="65170" autoAdjust="0"/>
  </p:normalViewPr>
  <p:slideViewPr>
    <p:cSldViewPr>
      <p:cViewPr varScale="1">
        <p:scale>
          <a:sx n="82" d="100"/>
          <a:sy n="82" d="100"/>
        </p:scale>
        <p:origin x="-1920" y="-96"/>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Lst>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99" d="100"/>
          <a:sy n="99" d="100"/>
        </p:scale>
        <p:origin x="-3486"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_rels/viewProps.xml.rels><?xml version="1.0" encoding="UTF-8" standalone="yes"?>
<Relationships xmlns="http://schemas.openxmlformats.org/package/2006/relationships"><Relationship Id="rId8" Type="http://schemas.openxmlformats.org/officeDocument/2006/relationships/slide" Target="slides/slide73.xml"/><Relationship Id="rId3" Type="http://schemas.openxmlformats.org/officeDocument/2006/relationships/slide" Target="slides/slide64.xml"/><Relationship Id="rId7" Type="http://schemas.openxmlformats.org/officeDocument/2006/relationships/slide" Target="slides/slide70.xml"/><Relationship Id="rId2" Type="http://schemas.openxmlformats.org/officeDocument/2006/relationships/slide" Target="slides/slide62.xml"/><Relationship Id="rId1" Type="http://schemas.openxmlformats.org/officeDocument/2006/relationships/slide" Target="slides/slide61.xml"/><Relationship Id="rId6" Type="http://schemas.openxmlformats.org/officeDocument/2006/relationships/slide" Target="slides/slide67.xml"/><Relationship Id="rId11" Type="http://schemas.openxmlformats.org/officeDocument/2006/relationships/slide" Target="slides/slide78.xml"/><Relationship Id="rId5" Type="http://schemas.openxmlformats.org/officeDocument/2006/relationships/slide" Target="slides/slide66.xml"/><Relationship Id="rId10" Type="http://schemas.openxmlformats.org/officeDocument/2006/relationships/slide" Target="slides/slide77.xml"/><Relationship Id="rId4" Type="http://schemas.openxmlformats.org/officeDocument/2006/relationships/slide" Target="slides/slide65.xml"/><Relationship Id="rId9" Type="http://schemas.openxmlformats.org/officeDocument/2006/relationships/slide" Target="slides/slide76.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7.emf"/><Relationship Id="rId1" Type="http://schemas.openxmlformats.org/officeDocument/2006/relationships/image" Target="../media/image26.emf"/><Relationship Id="rId4" Type="http://schemas.openxmlformats.org/officeDocument/2006/relationships/image" Target="../media/image2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9.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image" Target="../media/image5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1BB5C73-9CDB-4C44-8669-7D4FE08FA80F}" type="datetimeFigureOut">
              <a:rPr lang="en-US" smtClean="0"/>
              <a:pPr/>
              <a:t>6/6/2009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2CBC82C-5348-4F3E-98B4-4DB623159857}"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D1DB30B-0E03-4CE8-9EFC-2384CD71DB0A}" type="slidenum">
              <a:rPr lang="en-US"/>
              <a:pPr/>
              <a:t>1</a:t>
            </a:fld>
            <a:endParaRPr lang="en-US"/>
          </a:p>
        </p:txBody>
      </p:sp>
      <p:sp>
        <p:nvSpPr>
          <p:cNvPr id="363522" name="Rectangle 2"/>
          <p:cNvSpPr>
            <a:spLocks noGrp="1" noRot="1" noChangeAspect="1" noChangeArrowheads="1" noTextEdit="1"/>
          </p:cNvSpPr>
          <p:nvPr>
            <p:ph type="sldImg"/>
          </p:nvPr>
        </p:nvSpPr>
        <p:spPr>
          <a:ln/>
        </p:spPr>
      </p:sp>
      <p:sp>
        <p:nvSpPr>
          <p:cNvPr id="363523" name="Rectangle 3"/>
          <p:cNvSpPr>
            <a:spLocks noGrp="1" noChangeArrowheads="1"/>
          </p:cNvSpPr>
          <p:nvPr>
            <p:ph type="body" idx="1"/>
          </p:nvPr>
        </p:nvSpPr>
        <p:spPr/>
        <p:txBody>
          <a:bodyPr/>
          <a:lstStyle/>
          <a:p>
            <a:r>
              <a:rPr lang="en-US" sz="900" dirty="0"/>
              <a:t>Consequences:</a:t>
            </a:r>
          </a:p>
          <a:p>
            <a:pPr>
              <a:buFontTx/>
              <a:buChar char="•"/>
            </a:pPr>
            <a:r>
              <a:rPr lang="en-US" sz="900" dirty="0"/>
              <a:t>Systems can be more complex than ever before</a:t>
            </a:r>
          </a:p>
          <a:p>
            <a:pPr>
              <a:buFontTx/>
              <a:buChar char="•"/>
            </a:pPr>
            <a:r>
              <a:rPr lang="en-US" sz="900" dirty="0"/>
              <a:t>Increased disagreement on what design is “best”</a:t>
            </a:r>
          </a:p>
          <a:p>
            <a:pPr>
              <a:buFontTx/>
              <a:buChar char="•"/>
            </a:pPr>
            <a:r>
              <a:rPr lang="en-US" sz="900" dirty="0"/>
              <a:t>Requires different skill sets to get the data back out</a:t>
            </a:r>
            <a:br>
              <a:rPr lang="en-US" sz="900" dirty="0"/>
            </a:br>
            <a:r>
              <a:rPr lang="en-US" sz="900" i="1" dirty="0"/>
              <a:t>(Increased complexity without corresponding increase in power)</a:t>
            </a:r>
            <a:endParaRPr lang="en-US" sz="900" dirty="0"/>
          </a:p>
          <a:p>
            <a:pPr>
              <a:buFontTx/>
              <a:buChar char="•"/>
            </a:pPr>
            <a:r>
              <a:rPr lang="en-US" sz="900" dirty="0"/>
              <a:t>Today’s “okay” solution can be tomorrow’s maintenance headache</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Parts: A database must have support for (a) structuring the</a:t>
            </a:r>
            <a:r>
              <a:rPr lang="en-US" baseline="0" dirty="0" smtClean="0"/>
              <a:t> data, (b) manipulating the data (both updating and retrieving), and for (c) enforcing rules about the data.</a:t>
            </a:r>
          </a:p>
          <a:p>
            <a:endParaRPr lang="en-US" baseline="0" dirty="0" smtClean="0"/>
          </a:p>
          <a:p>
            <a:r>
              <a:rPr lang="en-US" baseline="0" dirty="0" smtClean="0"/>
              <a:t>The priorities of a database are almost always:</a:t>
            </a:r>
          </a:p>
          <a:p>
            <a:pPr marL="228580" indent="-228580">
              <a:buFont typeface="+mj-lt"/>
              <a:buAutoNum type="arabicPeriod"/>
            </a:pPr>
            <a:r>
              <a:rPr lang="en-US" baseline="0" dirty="0" smtClean="0"/>
              <a:t>Correctness (data integrity)</a:t>
            </a:r>
          </a:p>
          <a:p>
            <a:pPr marL="228580" indent="-228580">
              <a:buFont typeface="+mj-lt"/>
              <a:buAutoNum type="arabicPeriod"/>
            </a:pPr>
            <a:r>
              <a:rPr lang="en-US" baseline="0" dirty="0" smtClean="0"/>
              <a:t>Then . . . other things like understandability, performance, etc.</a:t>
            </a:r>
          </a:p>
          <a:p>
            <a:pPr marL="228580" indent="-228580"/>
            <a:endParaRPr lang="en-US" baseline="0" dirty="0" smtClean="0"/>
          </a:p>
          <a:p>
            <a:r>
              <a:rPr lang="en-US" baseline="0" dirty="0" smtClean="0"/>
              <a:t>Other software solutions often under-weight data integrity. Besides the concept of “bugs”, correctness of data usually goes without specific design or analysis. Databases, on the other hand, are primarily concerned with the </a:t>
            </a:r>
            <a:r>
              <a:rPr lang="en-US" i="1" baseline="0" dirty="0" smtClean="0"/>
              <a:t>constraints</a:t>
            </a:r>
            <a:r>
              <a:rPr lang="en-US" i="0" baseline="0" dirty="0" smtClean="0"/>
              <a:t> which make the data provably valid.</a:t>
            </a:r>
          </a:p>
          <a:p>
            <a:endParaRPr lang="en-US" i="0" baseline="0" dirty="0" smtClean="0"/>
          </a:p>
          <a:p>
            <a:r>
              <a:rPr lang="en-US" i="0" baseline="0" dirty="0" smtClean="0"/>
              <a:t>Granted, some exceptions may exist. For instance, serving up an Amazon web-page quickly is probably more important than guaranteeing the “# left in stock” number is exactly precise. For </a:t>
            </a:r>
            <a:r>
              <a:rPr lang="en-US" b="1" i="0" baseline="0" dirty="0" smtClean="0"/>
              <a:t>your system</a:t>
            </a:r>
            <a:r>
              <a:rPr lang="en-US" b="0" i="0" baseline="0" dirty="0" smtClean="0"/>
              <a:t>, you should find out—and document—exactly what the priorities are.</a:t>
            </a:r>
          </a:p>
          <a:p>
            <a:endParaRPr lang="en-US" b="0" i="0" baseline="0" dirty="0" smtClean="0"/>
          </a:p>
          <a:p>
            <a:r>
              <a:rPr lang="en-US" b="0" i="0" baseline="0" dirty="0" smtClean="0"/>
              <a:t>Refer to the ISO 9126 “Software Qualities” list for a starter set of priorities you may investigate: http://en.wikipedia.org/wiki/ISO_9126 .</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C2CBC82C-5348-4F3E-98B4-4DB623159857}" type="slidenum">
              <a:rPr lang="en-US" smtClean="0"/>
              <a:pPr/>
              <a:t>13</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7986114-F8FA-413D-951A-CC0E45A80843}" type="slidenum">
              <a:rPr lang="en-US"/>
              <a:pPr/>
              <a:t>14</a:t>
            </a:fld>
            <a:endParaRPr lang="en-US"/>
          </a:p>
        </p:txBody>
      </p:sp>
      <p:sp>
        <p:nvSpPr>
          <p:cNvPr id="465922" name="Rectangle 2"/>
          <p:cNvSpPr>
            <a:spLocks noGrp="1" noRot="1" noChangeAspect="1" noChangeArrowheads="1" noTextEdit="1"/>
          </p:cNvSpPr>
          <p:nvPr>
            <p:ph type="sldImg"/>
          </p:nvPr>
        </p:nvSpPr>
        <p:spPr>
          <a:ln/>
        </p:spPr>
      </p:sp>
      <p:sp>
        <p:nvSpPr>
          <p:cNvPr id="465923" name="Rectangle 3"/>
          <p:cNvSpPr>
            <a:spLocks noGrp="1" noChangeArrowheads="1"/>
          </p:cNvSpPr>
          <p:nvPr>
            <p:ph type="body" idx="1"/>
          </p:nvPr>
        </p:nvSpPr>
        <p:spPr/>
        <p:txBody>
          <a:bodyPr/>
          <a:lstStyle/>
          <a:p>
            <a:r>
              <a:rPr lang="en-US"/>
              <a:t>There are many cases where it makes sense to store XML values in a database. Databases give a lot of benefits, like transactional integrity, recoverability, and fast indexed access.</a:t>
            </a:r>
          </a:p>
          <a:p>
            <a:r>
              <a:rPr lang="en-US"/>
              <a:t>But a common dilemma is in which specific cases this makes sense. And for a given XML document, which </a:t>
            </a:r>
            <a:r>
              <a:rPr lang="en-US" u="sng"/>
              <a:t>parts</a:t>
            </a:r>
            <a:r>
              <a:rPr lang="en-US"/>
              <a:t> of it should be stored and which should be split apart and put in the database as separate values?</a:t>
            </a:r>
          </a:p>
          <a:p>
            <a:endParaRPr lang="en-US"/>
          </a:p>
          <a:p>
            <a:r>
              <a:rPr lang="en-US"/>
              <a:t>To answer this question, we’ll look at</a:t>
            </a:r>
          </a:p>
          <a:p>
            <a:pPr>
              <a:buFontTx/>
              <a:buChar char="•"/>
            </a:pPr>
            <a:r>
              <a:rPr lang="en-US"/>
              <a:t>Principles</a:t>
            </a:r>
          </a:p>
          <a:p>
            <a:pPr>
              <a:buFontTx/>
              <a:buChar char="•"/>
            </a:pPr>
            <a:r>
              <a:rPr lang="en-US"/>
              <a:t>Examples</a:t>
            </a:r>
          </a:p>
          <a:p>
            <a:pPr>
              <a:buFontTx/>
              <a:buChar char="•"/>
            </a:pPr>
            <a:r>
              <a:rPr lang="en-US"/>
              <a:t>Guidelines</a:t>
            </a:r>
          </a:p>
          <a:p>
            <a:endParaRPr lang="en-US"/>
          </a:p>
          <a:p>
            <a:r>
              <a:rPr lang="en-US"/>
              <a:t>First, let’s turn to the foundational principles of XML and Relational…</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relational model is simply a </a:t>
            </a:r>
            <a:r>
              <a:rPr lang="en-US" i="1" dirty="0" smtClean="0"/>
              <a:t>particular</a:t>
            </a:r>
            <a:r>
              <a:rPr lang="en-US" i="0" baseline="0" dirty="0" smtClean="0"/>
              <a:t> use of (a) Types, (b) Variables, (c) Values, and (d) Operators (or “operations”).</a:t>
            </a:r>
          </a:p>
          <a:p>
            <a:endParaRPr lang="en-US" i="0" baseline="0" dirty="0" smtClean="0"/>
          </a:p>
          <a:p>
            <a:r>
              <a:rPr lang="en-US" i="0" baseline="0" dirty="0" smtClean="0"/>
              <a:t>“</a:t>
            </a:r>
            <a:r>
              <a:rPr lang="en-US" i="0" baseline="0" dirty="0" err="1" smtClean="0"/>
              <a:t>int</a:t>
            </a:r>
            <a:r>
              <a:rPr lang="en-US" i="0" baseline="0" dirty="0" smtClean="0"/>
              <a:t>” is a type</a:t>
            </a:r>
          </a:p>
          <a:p>
            <a:r>
              <a:rPr lang="en-US" i="0" baseline="0" dirty="0" smtClean="0"/>
              <a:t>“x” is a variable, of type “</a:t>
            </a:r>
            <a:r>
              <a:rPr lang="en-US" i="0" baseline="0" dirty="0" err="1" smtClean="0"/>
              <a:t>int</a:t>
            </a:r>
            <a:r>
              <a:rPr lang="en-US" i="0" baseline="0" dirty="0" smtClean="0"/>
              <a:t>”</a:t>
            </a:r>
          </a:p>
          <a:p>
            <a:r>
              <a:rPr lang="en-US" i="0" baseline="0" dirty="0" smtClean="0"/>
              <a:t>“5” is a value, also of type “</a:t>
            </a:r>
            <a:r>
              <a:rPr lang="en-US" i="0" baseline="0" dirty="0" err="1" smtClean="0"/>
              <a:t>int</a:t>
            </a:r>
            <a:r>
              <a:rPr lang="en-US" i="0" baseline="0" dirty="0" smtClean="0"/>
              <a:t>”</a:t>
            </a:r>
          </a:p>
          <a:p>
            <a:r>
              <a:rPr lang="en-US" i="0" baseline="0" dirty="0" smtClean="0"/>
              <a:t>“:=” is an operator, specifically one which assigns the value on the right to the variable on the left.</a:t>
            </a:r>
          </a:p>
          <a:p>
            <a:endParaRPr lang="en-US" i="0" baseline="0" dirty="0" smtClean="0"/>
          </a:p>
          <a:p>
            <a:r>
              <a:rPr lang="en-US" i="0" baseline="0" dirty="0" smtClean="0"/>
              <a:t>(I know, it feels like going back to 4</a:t>
            </a:r>
            <a:r>
              <a:rPr lang="en-US" i="0" baseline="30000" dirty="0" smtClean="0"/>
              <a:t>th</a:t>
            </a:r>
            <a:r>
              <a:rPr lang="en-US" i="0" baseline="0" dirty="0" smtClean="0"/>
              <a:t> grade.)</a:t>
            </a:r>
            <a:endParaRPr lang="en-US" dirty="0"/>
          </a:p>
        </p:txBody>
      </p:sp>
      <p:sp>
        <p:nvSpPr>
          <p:cNvPr id="4" name="Slide Number Placeholder 3"/>
          <p:cNvSpPr>
            <a:spLocks noGrp="1"/>
          </p:cNvSpPr>
          <p:nvPr>
            <p:ph type="sldNum" sz="quarter" idx="10"/>
          </p:nvPr>
        </p:nvSpPr>
        <p:spPr/>
        <p:txBody>
          <a:bodyPr/>
          <a:lstStyle/>
          <a:p>
            <a:fld id="{C2CBC82C-5348-4F3E-98B4-4DB623159857}" type="slidenum">
              <a:rPr lang="en-US" smtClean="0"/>
              <a:pPr/>
              <a:t>15</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a raw mathematical bases of</a:t>
            </a:r>
            <a:r>
              <a:rPr lang="en-US" baseline="0" dirty="0" smtClean="0"/>
              <a:t> </a:t>
            </a:r>
            <a:r>
              <a:rPr lang="en-US" b="1" baseline="0" dirty="0" smtClean="0"/>
              <a:t>types</a:t>
            </a:r>
            <a:r>
              <a:rPr lang="en-US" baseline="0" dirty="0" smtClean="0"/>
              <a:t>, </a:t>
            </a:r>
            <a:r>
              <a:rPr lang="en-US" b="1" baseline="0" dirty="0" smtClean="0"/>
              <a:t>values</a:t>
            </a:r>
            <a:r>
              <a:rPr lang="en-US" baseline="0" dirty="0" smtClean="0"/>
              <a:t>, and </a:t>
            </a:r>
            <a:r>
              <a:rPr lang="en-US" b="1" baseline="0" dirty="0" smtClean="0"/>
              <a:t>variables</a:t>
            </a:r>
            <a:r>
              <a:rPr lang="en-US" baseline="0" dirty="0" smtClean="0"/>
              <a:t>, we build an </a:t>
            </a:r>
            <a:r>
              <a:rPr lang="en-US" b="1" baseline="0" dirty="0" smtClean="0"/>
              <a:t>attribute</a:t>
            </a:r>
            <a:r>
              <a:rPr lang="en-US" baseline="0" dirty="0" smtClean="0"/>
              <a:t> concept: a named variable of some specific type, which takes on values over time.</a:t>
            </a:r>
          </a:p>
          <a:p>
            <a:endParaRPr lang="en-US" baseline="0" dirty="0" smtClean="0"/>
          </a:p>
          <a:p>
            <a:r>
              <a:rPr lang="en-US" baseline="0" dirty="0" smtClean="0"/>
              <a:t>From attributes we put them in </a:t>
            </a:r>
            <a:r>
              <a:rPr lang="en-US" b="1" baseline="0" dirty="0" smtClean="0"/>
              <a:t>sets</a:t>
            </a:r>
            <a:r>
              <a:rPr lang="en-US" baseline="0" dirty="0" smtClean="0"/>
              <a:t> according to how they fulfill a predicate. This predicate represents the meaning (the semantics) of our data.</a:t>
            </a:r>
          </a:p>
          <a:p>
            <a:endParaRPr lang="en-US" baseline="0" dirty="0" smtClean="0"/>
          </a:p>
          <a:p>
            <a:r>
              <a:rPr lang="en-US" baseline="0" dirty="0" smtClean="0"/>
              <a:t>We then pull together the </a:t>
            </a:r>
            <a:r>
              <a:rPr lang="en-US" b="1" baseline="0" dirty="0" smtClean="0"/>
              <a:t>set of all tuples </a:t>
            </a:r>
            <a:r>
              <a:rPr lang="en-US" baseline="0" dirty="0" smtClean="0"/>
              <a:t>that are of the same type (the same template) and this is a </a:t>
            </a:r>
            <a:r>
              <a:rPr lang="en-US" b="1" baseline="0" dirty="0" smtClean="0"/>
              <a:t>relation</a:t>
            </a:r>
            <a:r>
              <a:rPr lang="en-US" baseline="0" dirty="0" smtClean="0"/>
              <a:t>.</a:t>
            </a:r>
          </a:p>
          <a:p>
            <a:endParaRPr lang="en-US" baseline="0" dirty="0" smtClean="0"/>
          </a:p>
          <a:p>
            <a:r>
              <a:rPr lang="en-US" baseline="0" dirty="0" smtClean="0"/>
              <a:t>(Note: “attributes” refers to both the tuple case of it as well as the “column” of the relation. Likewise, a tuple can be thought of as just a special case relation with cardinality = 1.)</a:t>
            </a:r>
            <a:endParaRPr lang="en-US" dirty="0"/>
          </a:p>
        </p:txBody>
      </p:sp>
      <p:sp>
        <p:nvSpPr>
          <p:cNvPr id="4" name="Slide Number Placeholder 3"/>
          <p:cNvSpPr>
            <a:spLocks noGrp="1"/>
          </p:cNvSpPr>
          <p:nvPr>
            <p:ph type="sldNum" sz="quarter" idx="10"/>
          </p:nvPr>
        </p:nvSpPr>
        <p:spPr/>
        <p:txBody>
          <a:bodyPr/>
          <a:lstStyle/>
          <a:p>
            <a:fld id="{C2CBC82C-5348-4F3E-98B4-4DB623159857}" type="slidenum">
              <a:rPr lang="en-US" smtClean="0"/>
              <a:pPr/>
              <a:t>16</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a:t>
            </a:r>
            <a:r>
              <a:rPr lang="en-US" baseline="0" dirty="0" smtClean="0"/>
              <a:t> Type (or Domain) is simply some name we give to some definable pool of values.</a:t>
            </a:r>
          </a:p>
          <a:p>
            <a:r>
              <a:rPr lang="en-US" baseline="0" dirty="0" smtClean="0"/>
              <a:t>That’s all.</a:t>
            </a:r>
          </a:p>
          <a:p>
            <a:endParaRPr lang="en-US" baseline="0" dirty="0" smtClean="0"/>
          </a:p>
          <a:p>
            <a:r>
              <a:rPr lang="en-US" baseline="0" dirty="0" smtClean="0"/>
              <a:t>We can think of the entire range of valid integers as being the definition of the “integer type.”</a:t>
            </a:r>
          </a:p>
          <a:p>
            <a:endParaRPr lang="en-US" baseline="0" dirty="0" smtClean="0"/>
          </a:p>
          <a:p>
            <a:r>
              <a:rPr lang="en-US" baseline="0" dirty="0" smtClean="0"/>
              <a:t>Not only is every Value of some specific type, but every Variable is likewise of some type. But the variable is </a:t>
            </a:r>
            <a:r>
              <a:rPr lang="en-US" b="1" baseline="0" dirty="0" smtClean="0"/>
              <a:t>not</a:t>
            </a:r>
            <a:r>
              <a:rPr lang="en-US" b="0" baseline="0" dirty="0" smtClean="0"/>
              <a:t> “a type”— it is a container for or pointer to some value that is of that type.</a:t>
            </a:r>
          </a:p>
          <a:p>
            <a:endParaRPr lang="en-US" b="0" baseline="0" dirty="0" smtClean="0"/>
          </a:p>
          <a:p>
            <a:r>
              <a:rPr lang="en-US" b="0" baseline="0" dirty="0" smtClean="0"/>
              <a:t>Types have different levels of specificity (we’ll cover later talking about “abstraction”). So we can think of “Fred” as being of type (a) String, (b) Name-part, (c) First-name (among others). Which “type” is the correct level of detail is a modeling question.</a:t>
            </a:r>
          </a:p>
          <a:p>
            <a:endParaRPr lang="en-US" b="0" baseline="0" dirty="0" smtClean="0"/>
          </a:p>
          <a:p>
            <a:r>
              <a:rPr lang="en-US" b="0" baseline="0" dirty="0" smtClean="0"/>
              <a:t>Much fuzzy thinking and writing stems from not being careful about the distinction between Types, Values, and Variables. This is especially true in the OO world because of early writings that were not clear between a Class (type) and an Instance of that Class (value). If I have this code:</a:t>
            </a:r>
          </a:p>
          <a:p>
            <a:r>
              <a:rPr lang="en-US" b="0" baseline="0" dirty="0" smtClean="0"/>
              <a:t>  </a:t>
            </a:r>
            <a:r>
              <a:rPr lang="en-US" b="1" dirty="0" smtClean="0">
                <a:solidFill>
                  <a:srgbClr val="FF0000"/>
                </a:solidFill>
                <a:latin typeface="Consolas" pitchFamily="49" charset="0"/>
              </a:rPr>
              <a:t>Address </a:t>
            </a:r>
            <a:r>
              <a:rPr lang="en-US" b="1" dirty="0" err="1" smtClean="0">
                <a:solidFill>
                  <a:srgbClr val="FF0000"/>
                </a:solidFill>
                <a:latin typeface="Consolas" pitchFamily="49" charset="0"/>
              </a:rPr>
              <a:t>myaddr</a:t>
            </a:r>
            <a:r>
              <a:rPr lang="en-US" b="1" dirty="0" smtClean="0">
                <a:solidFill>
                  <a:srgbClr val="FF0000"/>
                </a:solidFill>
                <a:latin typeface="Consolas" pitchFamily="49" charset="0"/>
              </a:rPr>
              <a:t> = “123 Anywhere Street”;</a:t>
            </a:r>
          </a:p>
          <a:p>
            <a:r>
              <a:rPr lang="en-US" b="0" baseline="0" dirty="0" smtClean="0"/>
              <a:t>Then “Address” is the type, “</a:t>
            </a:r>
            <a:r>
              <a:rPr lang="en-US" b="0" baseline="0" dirty="0" err="1" smtClean="0"/>
              <a:t>myaddr</a:t>
            </a:r>
            <a:r>
              <a:rPr lang="en-US" b="0" baseline="0" dirty="0" smtClean="0"/>
              <a:t>” is the variable, and it’s (current) value is “123 Anywhere Street”.</a:t>
            </a:r>
            <a:endParaRPr lang="en-US" dirty="0" smtClean="0"/>
          </a:p>
          <a:p>
            <a:endParaRPr lang="en-US" dirty="0"/>
          </a:p>
        </p:txBody>
      </p:sp>
      <p:sp>
        <p:nvSpPr>
          <p:cNvPr id="4" name="Slide Number Placeholder 3"/>
          <p:cNvSpPr>
            <a:spLocks noGrp="1"/>
          </p:cNvSpPr>
          <p:nvPr>
            <p:ph type="sldNum" sz="quarter" idx="10"/>
          </p:nvPr>
        </p:nvSpPr>
        <p:spPr/>
        <p:txBody>
          <a:bodyPr/>
          <a:lstStyle/>
          <a:p>
            <a:fld id="{C2CBC82C-5348-4F3E-98B4-4DB623159857}" type="slidenum">
              <a:rPr lang="en-US" smtClean="0"/>
              <a:pPr/>
              <a:t>17</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is key: the Relational Model was invented partly</a:t>
            </a:r>
            <a:r>
              <a:rPr lang="en-US" baseline="0" dirty="0" smtClean="0"/>
              <a:t> to bring simplicity and order to data management.</a:t>
            </a:r>
          </a:p>
          <a:p>
            <a:endParaRPr lang="en-US" baseline="0" dirty="0" smtClean="0"/>
          </a:p>
          <a:p>
            <a:r>
              <a:rPr lang="en-US" baseline="0" dirty="0" smtClean="0"/>
              <a:t>As McConnell (</a:t>
            </a:r>
            <a:r>
              <a:rPr lang="en-US" i="1" baseline="0" dirty="0" smtClean="0"/>
              <a:t>Code Complete</a:t>
            </a:r>
            <a:r>
              <a:rPr lang="en-US" i="0" baseline="0" dirty="0" smtClean="0"/>
              <a:t>) points out, the greatest struggle in building software is managing complexity. So if Relational gives us everything we need, why introduce additional complexity?</a:t>
            </a:r>
            <a:endParaRPr lang="en-US" dirty="0"/>
          </a:p>
        </p:txBody>
      </p:sp>
      <p:sp>
        <p:nvSpPr>
          <p:cNvPr id="4" name="Slide Number Placeholder 3"/>
          <p:cNvSpPr>
            <a:spLocks noGrp="1"/>
          </p:cNvSpPr>
          <p:nvPr>
            <p:ph type="sldNum" sz="quarter" idx="10"/>
          </p:nvPr>
        </p:nvSpPr>
        <p:spPr/>
        <p:txBody>
          <a:bodyPr/>
          <a:lstStyle/>
          <a:p>
            <a:fld id="{C2CBC82C-5348-4F3E-98B4-4DB623159857}" type="slidenum">
              <a:rPr lang="en-US" smtClean="0"/>
              <a:pPr/>
              <a:t>18</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7DA8048-FD43-4D18-98A7-710C02210DD7}" type="slidenum">
              <a:rPr lang="en-US"/>
              <a:pPr/>
              <a:t>19</a:t>
            </a:fld>
            <a:endParaRPr lang="en-US"/>
          </a:p>
        </p:txBody>
      </p:sp>
      <p:sp>
        <p:nvSpPr>
          <p:cNvPr id="439298" name="Rectangle 2"/>
          <p:cNvSpPr>
            <a:spLocks noGrp="1" noRot="1" noChangeAspect="1" noChangeArrowheads="1" noTextEdit="1"/>
          </p:cNvSpPr>
          <p:nvPr>
            <p:ph type="sldImg"/>
          </p:nvPr>
        </p:nvSpPr>
        <p:spPr>
          <a:ln/>
        </p:spPr>
      </p:sp>
      <p:sp>
        <p:nvSpPr>
          <p:cNvPr id="439299" name="Rectangle 3"/>
          <p:cNvSpPr>
            <a:spLocks noGrp="1" noChangeArrowheads="1"/>
          </p:cNvSpPr>
          <p:nvPr>
            <p:ph type="body" idx="1"/>
          </p:nvPr>
        </p:nvSpPr>
        <p:spPr/>
        <p:txBody>
          <a:bodyPr/>
          <a:lstStyle/>
          <a:p>
            <a:pPr marL="224325" indent="-224325">
              <a:buFontTx/>
              <a:buAutoNum type="arabicPeriod"/>
            </a:pPr>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74C3734-2AFA-4BB9-8B7C-450E4A80C415}" type="slidenum">
              <a:rPr lang="en-US"/>
              <a:pPr/>
              <a:t>20</a:t>
            </a:fld>
            <a:endParaRPr lang="en-US"/>
          </a:p>
        </p:txBody>
      </p:sp>
      <p:sp>
        <p:nvSpPr>
          <p:cNvPr id="447490" name="Rectangle 2"/>
          <p:cNvSpPr>
            <a:spLocks noGrp="1" noRot="1" noChangeAspect="1" noChangeArrowheads="1" noTextEdit="1"/>
          </p:cNvSpPr>
          <p:nvPr>
            <p:ph type="sldImg"/>
          </p:nvPr>
        </p:nvSpPr>
        <p:spPr>
          <a:ln/>
        </p:spPr>
      </p:sp>
      <p:sp>
        <p:nvSpPr>
          <p:cNvPr id="447491" name="Rectangle 3"/>
          <p:cNvSpPr>
            <a:spLocks noGrp="1" noChangeArrowheads="1"/>
          </p:cNvSpPr>
          <p:nvPr>
            <p:ph type="body" idx="1"/>
          </p:nvPr>
        </p:nvSpPr>
        <p:spPr/>
        <p:txBody>
          <a:bodyPr/>
          <a:lstStyle/>
          <a:p>
            <a:pPr marL="224325" indent="-224325">
              <a:lnSpc>
                <a:spcPct val="80000"/>
              </a:lnSpc>
            </a:pPr>
            <a:r>
              <a:rPr lang="en-US" sz="800" dirty="0"/>
              <a:t>Relational Databases consist of:</a:t>
            </a:r>
          </a:p>
          <a:p>
            <a:pPr marL="224325" indent="-224325">
              <a:lnSpc>
                <a:spcPct val="80000"/>
              </a:lnSpc>
              <a:buFontTx/>
              <a:buAutoNum type="arabicPeriod"/>
            </a:pPr>
            <a:r>
              <a:rPr lang="en-US" sz="800" dirty="0"/>
              <a:t>Relations, which are “relations” in the mathematical sense of being an n-</a:t>
            </a:r>
            <a:r>
              <a:rPr lang="en-US" sz="800" dirty="0" err="1"/>
              <a:t>ary</a:t>
            </a:r>
            <a:r>
              <a:rPr lang="en-US" sz="800" dirty="0"/>
              <a:t> relationship between domains of values.</a:t>
            </a:r>
          </a:p>
          <a:p>
            <a:pPr marL="672976" lvl="1" indent="-224325">
              <a:lnSpc>
                <a:spcPct val="80000"/>
              </a:lnSpc>
              <a:buFontTx/>
              <a:buAutoNum type="arabicPeriod"/>
            </a:pPr>
            <a:r>
              <a:rPr lang="en-US" sz="800" dirty="0"/>
              <a:t>(The “XY” relation is the “Y=X^2” relation on the domain of Integers.)</a:t>
            </a:r>
          </a:p>
          <a:p>
            <a:pPr marL="672976" lvl="1" indent="-224325">
              <a:lnSpc>
                <a:spcPct val="80000"/>
              </a:lnSpc>
              <a:buFontTx/>
              <a:buAutoNum type="arabicPeriod"/>
            </a:pPr>
            <a:r>
              <a:rPr lang="en-US" sz="800" dirty="0"/>
              <a:t>Relations form a structured way to record instantiations of predicates, or “true statement templates.”</a:t>
            </a:r>
            <a:br>
              <a:rPr lang="en-US" sz="800" dirty="0"/>
            </a:br>
            <a:r>
              <a:rPr lang="en-US" sz="800" dirty="0"/>
              <a:t>(The “Users” relation would </a:t>
            </a:r>
            <a:r>
              <a:rPr lang="en-US" sz="800" b="1" dirty="0"/>
              <a:t>mean</a:t>
            </a:r>
            <a:r>
              <a:rPr lang="en-US" sz="800" dirty="0"/>
              <a:t>, “The user identified by </a:t>
            </a:r>
            <a:r>
              <a:rPr lang="en-US" sz="800" u="sng" dirty="0" err="1"/>
              <a:t>UserID</a:t>
            </a:r>
            <a:r>
              <a:rPr lang="en-US" sz="800" dirty="0"/>
              <a:t> is named </a:t>
            </a:r>
            <a:r>
              <a:rPr lang="en-US" sz="800" u="sng" dirty="0" err="1"/>
              <a:t>FirstName</a:t>
            </a:r>
            <a:r>
              <a:rPr lang="en-US" sz="800" dirty="0"/>
              <a:t> </a:t>
            </a:r>
            <a:r>
              <a:rPr lang="en-US" sz="800" u="sng" dirty="0" err="1"/>
              <a:t>LastName</a:t>
            </a:r>
            <a:r>
              <a:rPr lang="en-US" sz="800" dirty="0"/>
              <a:t>, works in the </a:t>
            </a:r>
            <a:r>
              <a:rPr lang="en-US" sz="800" u="sng" dirty="0"/>
              <a:t>Department</a:t>
            </a:r>
            <a:r>
              <a:rPr lang="en-US" sz="800" dirty="0"/>
              <a:t> </a:t>
            </a:r>
            <a:r>
              <a:rPr lang="en-US" sz="800" dirty="0" err="1"/>
              <a:t>department</a:t>
            </a:r>
            <a:r>
              <a:rPr lang="en-US" sz="800" dirty="0"/>
              <a:t> and has been a user since </a:t>
            </a:r>
            <a:r>
              <a:rPr lang="en-US" sz="800" u="sng" dirty="0" err="1"/>
              <a:t>SinceDate</a:t>
            </a:r>
            <a:r>
              <a:rPr lang="en-US" sz="800" dirty="0"/>
              <a:t>.”)</a:t>
            </a:r>
          </a:p>
          <a:p>
            <a:pPr marL="224325" indent="-224325">
              <a:lnSpc>
                <a:spcPct val="80000"/>
              </a:lnSpc>
              <a:buFontTx/>
              <a:buAutoNum type="arabicPeriod"/>
            </a:pPr>
            <a:r>
              <a:rPr lang="en-US" sz="800" dirty="0"/>
              <a:t>A Relation consists of a Header and a Body.</a:t>
            </a:r>
          </a:p>
          <a:p>
            <a:pPr marL="672976" lvl="1" indent="-224325">
              <a:lnSpc>
                <a:spcPct val="80000"/>
              </a:lnSpc>
              <a:buFontTx/>
              <a:buAutoNum type="arabicPeriod"/>
            </a:pPr>
            <a:r>
              <a:rPr lang="en-US" sz="800" dirty="0"/>
              <a:t>The Header defines the Types and Attribute Names. Together, the set of Attributes forms the “type” of the Relation and all Tuples in the Relation.</a:t>
            </a:r>
          </a:p>
          <a:p>
            <a:pPr marL="672976" lvl="1" indent="-224325">
              <a:lnSpc>
                <a:spcPct val="80000"/>
              </a:lnSpc>
              <a:buFontTx/>
              <a:buAutoNum type="arabicPeriod"/>
            </a:pPr>
            <a:r>
              <a:rPr lang="en-US" sz="800" dirty="0"/>
              <a:t>The Header is a “set” of Attributes. (Order is not defined, no duplicates allowed, etc.)</a:t>
            </a:r>
          </a:p>
          <a:p>
            <a:pPr marL="672976" lvl="1" indent="-224325">
              <a:lnSpc>
                <a:spcPct val="80000"/>
              </a:lnSpc>
              <a:buFontTx/>
              <a:buAutoNum type="arabicPeriod"/>
            </a:pPr>
            <a:r>
              <a:rPr lang="en-US" sz="800" dirty="0"/>
              <a:t>The Body is a “set” of Tuples.</a:t>
            </a:r>
          </a:p>
          <a:p>
            <a:pPr marL="224325" indent="-224325">
              <a:lnSpc>
                <a:spcPct val="80000"/>
              </a:lnSpc>
              <a:buFontTx/>
              <a:buAutoNum type="arabicPeriod"/>
            </a:pPr>
            <a:r>
              <a:rPr lang="en-US" sz="800" dirty="0"/>
              <a:t>Each Tuple conforms to the template of the Header. It is the set of Values corresponding to the set of attributes that define the Relation definition.</a:t>
            </a:r>
          </a:p>
          <a:p>
            <a:pPr marL="224325" indent="-224325">
              <a:lnSpc>
                <a:spcPct val="80000"/>
              </a:lnSpc>
              <a:buFontTx/>
              <a:buAutoNum type="arabicPeriod"/>
            </a:pPr>
            <a:endParaRPr lang="en-US" sz="800" dirty="0"/>
          </a:p>
          <a:p>
            <a:pPr marL="224325" indent="-224325">
              <a:lnSpc>
                <a:spcPct val="80000"/>
              </a:lnSpc>
            </a:pPr>
            <a:r>
              <a:rPr lang="en-US" sz="800" dirty="0"/>
              <a:t>XML Documents consist of:</a:t>
            </a:r>
          </a:p>
          <a:p>
            <a:pPr marL="224325" indent="-224325">
              <a:lnSpc>
                <a:spcPct val="80000"/>
              </a:lnSpc>
              <a:buFontTx/>
              <a:buAutoNum type="arabicPeriod"/>
            </a:pPr>
            <a:r>
              <a:rPr lang="en-US" sz="800" dirty="0"/>
              <a:t>Nodes, or sequences of nodes.</a:t>
            </a:r>
          </a:p>
          <a:p>
            <a:pPr marL="224325" indent="-224325">
              <a:lnSpc>
                <a:spcPct val="80000"/>
              </a:lnSpc>
              <a:buFontTx/>
              <a:buAutoNum type="arabicPeriod"/>
            </a:pPr>
            <a:r>
              <a:rPr lang="en-US" sz="800" dirty="0"/>
              <a:t>Nodes can contain “child” nodes.</a:t>
            </a:r>
          </a:p>
          <a:p>
            <a:pPr marL="224325" indent="-224325">
              <a:lnSpc>
                <a:spcPct val="80000"/>
              </a:lnSpc>
              <a:buFontTx/>
              <a:buAutoNum type="arabicPeriod"/>
            </a:pPr>
            <a:r>
              <a:rPr lang="en-US" sz="800" dirty="0"/>
              <a:t>Nodes are defined by their tags. Data “between” the tags are “entity values.”</a:t>
            </a:r>
          </a:p>
          <a:p>
            <a:pPr marL="224325" indent="-224325">
              <a:lnSpc>
                <a:spcPct val="80000"/>
              </a:lnSpc>
              <a:buFontTx/>
              <a:buAutoNum type="arabicPeriod"/>
            </a:pPr>
            <a:r>
              <a:rPr lang="en-US" sz="800" dirty="0"/>
              <a:t>Nodes may also contain “attributes” which are different from, but can represent the same data as, entity values.</a:t>
            </a:r>
          </a:p>
          <a:p>
            <a:pPr marL="224325" indent="-224325">
              <a:lnSpc>
                <a:spcPct val="80000"/>
              </a:lnSpc>
            </a:pPr>
            <a:endParaRPr lang="en-US" sz="800" dirty="0"/>
          </a:p>
          <a:p>
            <a:pPr marL="224325" indent="-224325">
              <a:lnSpc>
                <a:spcPct val="80000"/>
              </a:lnSpc>
            </a:pPr>
            <a:r>
              <a:rPr lang="en-US" sz="800" dirty="0"/>
              <a:t>NOTES:</a:t>
            </a:r>
          </a:p>
          <a:p>
            <a:pPr marL="224325" indent="-224325">
              <a:lnSpc>
                <a:spcPct val="80000"/>
              </a:lnSpc>
              <a:buFontTx/>
              <a:buChar char="•"/>
            </a:pPr>
            <a:r>
              <a:rPr lang="en-US" sz="800" i="1" dirty="0"/>
              <a:t>Common misconception that “relational” means because tables are related. Although they commonly are, the term  relation” is the n-</a:t>
            </a:r>
            <a:r>
              <a:rPr lang="en-US" sz="800" i="1" dirty="0" err="1"/>
              <a:t>ary</a:t>
            </a:r>
            <a:r>
              <a:rPr lang="en-US" sz="800" i="1" dirty="0"/>
              <a:t> relation each “row” demonstrates by its attribute values which are related to each other to form some fact that we record.</a:t>
            </a:r>
          </a:p>
          <a:p>
            <a:pPr marL="672976" lvl="1" indent="-224325">
              <a:lnSpc>
                <a:spcPct val="80000"/>
              </a:lnSpc>
              <a:buFontTx/>
              <a:buChar char="•"/>
            </a:pPr>
            <a:r>
              <a:rPr lang="en-US" sz="800" dirty="0"/>
              <a:t>“Users”: correlates (</a:t>
            </a:r>
            <a:r>
              <a:rPr lang="en-US" sz="800" dirty="0" err="1"/>
              <a:t>UserID</a:t>
            </a:r>
            <a:r>
              <a:rPr lang="en-US" sz="800" dirty="0"/>
              <a:t>), (Date), 2x(Name), and (Department) together. All the possible values of those domains are “related” together by the “Users” relation.</a:t>
            </a:r>
          </a:p>
          <a:p>
            <a:pPr marL="224325" indent="-224325">
              <a:lnSpc>
                <a:spcPct val="80000"/>
              </a:lnSpc>
              <a:buFontTx/>
              <a:buChar char="•"/>
            </a:pPr>
            <a:r>
              <a:rPr lang="en-US" sz="800" dirty="0"/>
              <a:t>XML is hierarchical, which is </a:t>
            </a:r>
            <a:r>
              <a:rPr lang="en-US" sz="800" i="1" dirty="0"/>
              <a:t>less flexible </a:t>
            </a:r>
            <a:r>
              <a:rPr lang="en-US" sz="800" i="1" dirty="0" smtClean="0"/>
              <a:t>(in spite of some claims) </a:t>
            </a:r>
            <a:r>
              <a:rPr lang="en-US" sz="800" dirty="0" smtClean="0"/>
              <a:t>than </a:t>
            </a:r>
            <a:r>
              <a:rPr lang="en-US" sz="800" dirty="0"/>
              <a:t>the Relational structure. It also makes some design decisions arbitrary (which is the parent?).</a:t>
            </a:r>
          </a:p>
          <a:p>
            <a:pPr marL="224325" indent="-224325">
              <a:lnSpc>
                <a:spcPct val="80000"/>
              </a:lnSpc>
              <a:buFontTx/>
              <a:buChar char="•"/>
            </a:pPr>
            <a:r>
              <a:rPr lang="en-US" sz="800" dirty="0"/>
              <a:t>XML’s Entities and Attributes offer 2 ways to do, arguably, the same exact thing. This </a:t>
            </a:r>
            <a:r>
              <a:rPr lang="en-US" sz="800" dirty="0" smtClean="0"/>
              <a:t>also</a:t>
            </a:r>
            <a:r>
              <a:rPr lang="en-US" sz="800" baseline="0" dirty="0" smtClean="0"/>
              <a:t> </a:t>
            </a:r>
            <a:r>
              <a:rPr lang="en-US" sz="800" dirty="0" smtClean="0"/>
              <a:t>makes </a:t>
            </a:r>
            <a:r>
              <a:rPr lang="en-US" sz="800" dirty="0"/>
              <a:t>designs more arbitrary.</a:t>
            </a:r>
          </a:p>
          <a:p>
            <a:pPr marL="672976" lvl="1" indent="-224325">
              <a:lnSpc>
                <a:spcPct val="80000"/>
              </a:lnSpc>
              <a:buFontTx/>
              <a:buChar char="•"/>
            </a:pPr>
            <a:r>
              <a:rPr lang="en-US" sz="800" i="1" dirty="0"/>
              <a:t>Solving XML’s </a:t>
            </a:r>
            <a:r>
              <a:rPr lang="en-US" sz="800" i="1" dirty="0" err="1"/>
              <a:t>arbitrarinesses</a:t>
            </a:r>
            <a:r>
              <a:rPr lang="en-US" sz="800" i="1" dirty="0"/>
              <a:t> is beyond the scope of today’s presentation.</a:t>
            </a:r>
          </a:p>
          <a:p>
            <a:pPr marL="224325" indent="-224325">
              <a:lnSpc>
                <a:spcPct val="80000"/>
              </a:lnSpc>
            </a:pPr>
            <a:endParaRPr lang="en-US" sz="800" dirty="0"/>
          </a:p>
          <a:p>
            <a:pPr marL="224325" indent="-224325">
              <a:lnSpc>
                <a:spcPct val="80000"/>
              </a:lnSpc>
              <a:buFontTx/>
              <a:buChar char="•"/>
            </a:pPr>
            <a:r>
              <a:rPr lang="en-US" sz="800" dirty="0"/>
              <a:t>Relational is a </a:t>
            </a:r>
            <a:r>
              <a:rPr lang="en-US" sz="800" u="sng" dirty="0"/>
              <a:t>logical</a:t>
            </a:r>
            <a:r>
              <a:rPr lang="en-US" sz="800" dirty="0"/>
              <a:t> model. It does NOT dictate physical implementation or encoding.</a:t>
            </a:r>
          </a:p>
          <a:p>
            <a:pPr marL="224325" indent="-224325">
              <a:lnSpc>
                <a:spcPct val="80000"/>
              </a:lnSpc>
              <a:buFontTx/>
              <a:buChar char="•"/>
            </a:pPr>
            <a:r>
              <a:rPr lang="en-US" sz="800" dirty="0"/>
              <a:t>XML, by contrast, is a text-file encoding standard. These pictures of XML documents are *very* literal (except for the color coding).</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C8E83C9-09C4-4149-AE44-7E6B249B621A}" type="slidenum">
              <a:rPr lang="en-US"/>
              <a:pPr/>
              <a:t>21</a:t>
            </a:fld>
            <a:endParaRPr lang="en-US"/>
          </a:p>
        </p:txBody>
      </p:sp>
      <p:sp>
        <p:nvSpPr>
          <p:cNvPr id="459778" name="Rectangle 2"/>
          <p:cNvSpPr>
            <a:spLocks noGrp="1" noRot="1" noChangeAspect="1" noChangeArrowheads="1" noTextEdit="1"/>
          </p:cNvSpPr>
          <p:nvPr>
            <p:ph type="sldImg"/>
          </p:nvPr>
        </p:nvSpPr>
        <p:spPr>
          <a:ln/>
        </p:spPr>
      </p:sp>
      <p:sp>
        <p:nvSpPr>
          <p:cNvPr id="459779" name="Rectangle 3"/>
          <p:cNvSpPr>
            <a:spLocks noGrp="1" noChangeArrowheads="1"/>
          </p:cNvSpPr>
          <p:nvPr>
            <p:ph type="body" idx="1"/>
          </p:nvPr>
        </p:nvSpPr>
        <p:spPr/>
        <p:txBody>
          <a:bodyPr/>
          <a:lstStyle/>
          <a:p>
            <a:pPr marL="224325" indent="-224325"/>
            <a:r>
              <a:rPr lang="en-US" dirty="0"/>
              <a:t>This illustrates some </a:t>
            </a:r>
            <a:r>
              <a:rPr lang="en-US" u="sng" dirty="0"/>
              <a:t>constraint</a:t>
            </a:r>
            <a:r>
              <a:rPr lang="en-US" dirty="0"/>
              <a:t> violations, to show the types of constraints we might put in a database.</a:t>
            </a:r>
          </a:p>
          <a:p>
            <a:pPr marL="224325" indent="-224325">
              <a:buFontTx/>
              <a:buAutoNum type="arabicPeriod"/>
            </a:pPr>
            <a:r>
              <a:rPr lang="en-US" dirty="0"/>
              <a:t>[Customers] UQ :: { C4, C4 }</a:t>
            </a:r>
            <a:br>
              <a:rPr lang="en-US" dirty="0"/>
            </a:br>
            <a:r>
              <a:rPr lang="en-US" dirty="0"/>
              <a:t>Attribute(</a:t>
            </a:r>
            <a:r>
              <a:rPr lang="en-US" dirty="0" err="1"/>
              <a:t>SinceDate</a:t>
            </a:r>
            <a:r>
              <a:rPr lang="en-US" dirty="0"/>
              <a:t>) :: C4.(1/34/2005) is not valid.</a:t>
            </a:r>
          </a:p>
          <a:p>
            <a:pPr marL="224325" indent="-224325">
              <a:buFontTx/>
              <a:buAutoNum type="arabicPeriod"/>
            </a:pPr>
            <a:r>
              <a:rPr lang="en-US" dirty="0"/>
              <a:t>[Orders] FK :: { O3.CustomerID = C6 } (not exists)</a:t>
            </a:r>
          </a:p>
          <a:p>
            <a:pPr marL="224325" indent="-224325">
              <a:buFontTx/>
              <a:buAutoNum type="arabicPeriod"/>
            </a:pPr>
            <a:r>
              <a:rPr lang="en-US" dirty="0"/>
              <a:t>[</a:t>
            </a:r>
            <a:r>
              <a:rPr lang="en-US" dirty="0" err="1"/>
              <a:t>LineItems</a:t>
            </a:r>
            <a:r>
              <a:rPr lang="en-US" dirty="0"/>
              <a:t>] cardinality :: O3 has no line items. This may be invalid.</a:t>
            </a:r>
          </a:p>
          <a:p>
            <a:pPr marL="224325" indent="-224325">
              <a:buFontTx/>
              <a:buAutoNum type="arabicPeriod"/>
            </a:pPr>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DF840FF-6658-4443-B2B7-9B4999E6A5BC}" type="slidenum">
              <a:rPr lang="en-US"/>
              <a:pPr/>
              <a:t>22</a:t>
            </a:fld>
            <a:endParaRPr lang="en-US"/>
          </a:p>
        </p:txBody>
      </p:sp>
      <p:sp>
        <p:nvSpPr>
          <p:cNvPr id="477186" name="Rectangle 2"/>
          <p:cNvSpPr>
            <a:spLocks noGrp="1" noRot="1" noChangeAspect="1" noChangeArrowheads="1" noTextEdit="1"/>
          </p:cNvSpPr>
          <p:nvPr>
            <p:ph type="sldImg"/>
          </p:nvPr>
        </p:nvSpPr>
        <p:spPr>
          <a:ln/>
        </p:spPr>
      </p:sp>
      <p:sp>
        <p:nvSpPr>
          <p:cNvPr id="477187" name="Rectangle 3"/>
          <p:cNvSpPr>
            <a:spLocks noGrp="1" noChangeArrowheads="1"/>
          </p:cNvSpPr>
          <p:nvPr>
            <p:ph type="body" idx="1"/>
          </p:nvPr>
        </p:nvSpPr>
        <p:spPr/>
        <p:txBody>
          <a:bodyPr/>
          <a:lstStyle/>
          <a:p>
            <a:r>
              <a:rPr lang="en-US"/>
              <a:t>This is the same data as the Relational example.</a:t>
            </a:r>
          </a:p>
          <a:p>
            <a:r>
              <a:rPr lang="en-US"/>
              <a:t>Note how it is vastly more easy to read for regular humans. (&lt;grin&gt;)</a:t>
            </a:r>
          </a:p>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4724027-BF73-4FD1-9934-EAC9190EDC8B}" type="slidenum">
              <a:rPr lang="en-US"/>
              <a:pPr/>
              <a:t>2</a:t>
            </a:fld>
            <a:endParaRPr lang="en-US"/>
          </a:p>
        </p:txBody>
      </p:sp>
      <p:sp>
        <p:nvSpPr>
          <p:cNvPr id="437250" name="Rectangle 2"/>
          <p:cNvSpPr>
            <a:spLocks noGrp="1" noRot="1" noChangeAspect="1" noChangeArrowheads="1" noTextEdit="1"/>
          </p:cNvSpPr>
          <p:nvPr>
            <p:ph type="sldImg"/>
          </p:nvPr>
        </p:nvSpPr>
        <p:spPr>
          <a:ln/>
        </p:spPr>
      </p:sp>
      <p:sp>
        <p:nvSpPr>
          <p:cNvPr id="437251"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Both XML and Relational systems define a wide array of data integrity constructs. I would say that, on average, they are about even in this regard.</a:t>
            </a:r>
          </a:p>
          <a:p>
            <a:endParaRPr lang="en-US" dirty="0" smtClean="0"/>
          </a:p>
          <a:p>
            <a:r>
              <a:rPr lang="en-US" dirty="0" smtClean="0"/>
              <a:t>They each have relative strengths and weaknesses, however. (Note that in both cases, this isn’t core to the nature of the structure as much as current implementations.)</a:t>
            </a:r>
          </a:p>
          <a:p>
            <a:endParaRPr lang="en-US" dirty="0" smtClean="0"/>
          </a:p>
          <a:p>
            <a:r>
              <a:rPr lang="en-US" dirty="0" smtClean="0"/>
              <a:t>“DATABASE”: Relational systems currently do better at constraining relationships between related data sections, especially where it is not hierarchical. (See the Orders, Products example.)</a:t>
            </a:r>
          </a:p>
          <a:p>
            <a:r>
              <a:rPr lang="en-US" dirty="0" smtClean="0"/>
              <a:t>“CARDINALITY”: XSDs offer “</a:t>
            </a:r>
            <a:r>
              <a:rPr lang="en-US" dirty="0" err="1" smtClean="0"/>
              <a:t>minoccurs</a:t>
            </a:r>
            <a:r>
              <a:rPr lang="en-US" dirty="0" smtClean="0"/>
              <a:t>,” “</a:t>
            </a:r>
            <a:r>
              <a:rPr lang="en-US" dirty="0" err="1" smtClean="0"/>
              <a:t>maxoccurs</a:t>
            </a:r>
            <a:r>
              <a:rPr lang="en-US" dirty="0" smtClean="0"/>
              <a:t>” to constrain cardinality.</a:t>
            </a:r>
          </a:p>
          <a:p>
            <a:endParaRPr lang="en-US" dirty="0" smtClean="0"/>
          </a:p>
          <a:p>
            <a:r>
              <a:rPr lang="en-US" dirty="0" smtClean="0"/>
              <a:t>XML used to rely on DTDs, which weren’t nearly as powerful. With XSD instead we have a very close set of abilities.</a:t>
            </a:r>
          </a:p>
          <a:p>
            <a:endParaRPr lang="en-US" dirty="0" smtClean="0"/>
          </a:p>
          <a:p>
            <a:r>
              <a:rPr lang="en-US" dirty="0" smtClean="0"/>
              <a:t>NOTICE</a:t>
            </a:r>
            <a:r>
              <a:rPr lang="en-US" baseline="0" dirty="0" smtClean="0"/>
              <a:t> I say nothing here about performance. To assess performance you have to consider specific product implementations </a:t>
            </a:r>
            <a:endParaRPr lang="en-US" dirty="0" smtClean="0"/>
          </a:p>
          <a:p>
            <a:endParaRPr lang="en-US" dirty="0"/>
          </a:p>
        </p:txBody>
      </p:sp>
      <p:sp>
        <p:nvSpPr>
          <p:cNvPr id="4" name="Slide Number Placeholder 3"/>
          <p:cNvSpPr>
            <a:spLocks noGrp="1"/>
          </p:cNvSpPr>
          <p:nvPr>
            <p:ph type="sldNum" sz="quarter" idx="10"/>
          </p:nvPr>
        </p:nvSpPr>
        <p:spPr/>
        <p:txBody>
          <a:bodyPr/>
          <a:lstStyle/>
          <a:p>
            <a:fld id="{C2CBC82C-5348-4F3E-98B4-4DB623159857}" type="slidenum">
              <a:rPr lang="en-US" smtClean="0"/>
              <a:pPr/>
              <a:t>23</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dirty="0" smtClean="0"/>
              <a:t>“Everything I learned</a:t>
            </a:r>
            <a:r>
              <a:rPr lang="en-US" baseline="0" dirty="0" smtClean="0"/>
              <a:t> about writing queries, I learnt in seventh grade!” </a:t>
            </a:r>
            <a:r>
              <a:rPr lang="en-US" baseline="0" dirty="0" smtClean="0">
                <a:sym typeface="Wingdings" pitchFamily="2" charset="2"/>
              </a:rPr>
              <a:t></a:t>
            </a:r>
          </a:p>
          <a:p>
            <a:endParaRPr lang="en-US" baseline="0" dirty="0" smtClean="0">
              <a:sym typeface="Wingdings" pitchFamily="2" charset="2"/>
            </a:endParaRPr>
          </a:p>
          <a:p>
            <a:r>
              <a:rPr lang="en-US" baseline="0" dirty="0" smtClean="0">
                <a:sym typeface="Wingdings" pitchFamily="2" charset="2"/>
              </a:rPr>
              <a:t>This Wikipedia article is a good refresher on sets (pictures are from that article):</a:t>
            </a:r>
          </a:p>
          <a:p>
            <a:r>
              <a:rPr lang="en-US" dirty="0" smtClean="0"/>
              <a:t>http://en.wikipedia.org/wiki/Set</a:t>
            </a:r>
          </a:p>
          <a:p>
            <a:endParaRPr lang="en-US" dirty="0" smtClean="0"/>
          </a:p>
          <a:p>
            <a:r>
              <a:rPr lang="en-US" dirty="0" smtClean="0"/>
              <a:t>Keep in mind: results of set operations are all sets themselves. That means any “duplicates” are inherently removed.</a:t>
            </a:r>
          </a:p>
          <a:p>
            <a:r>
              <a:rPr lang="en-US" dirty="0" smtClean="0"/>
              <a:t>SQL</a:t>
            </a:r>
            <a:r>
              <a:rPr lang="en-US" baseline="0" dirty="0" smtClean="0"/>
              <a:t> does not abide (generally) with this principle. One way to work around that is to always include “DISTINCT” in your queries.</a:t>
            </a:r>
          </a:p>
          <a:p>
            <a:r>
              <a:rPr lang="en-US" baseline="0" dirty="0" smtClean="0"/>
              <a:t>(However, I personally don’t do that because SQL Server, at least, isn’t too smart about optimizing away the unnecessary ones, so you end up incurring some processing overhead.) But at least be aware of the consequences when your presumed </a:t>
            </a:r>
            <a:r>
              <a:rPr lang="en-US" i="1" baseline="0" dirty="0" smtClean="0"/>
              <a:t>sets</a:t>
            </a:r>
            <a:r>
              <a:rPr lang="en-US" i="0" baseline="0" dirty="0" smtClean="0"/>
              <a:t> don’t turn out to be sets at all.</a:t>
            </a:r>
          </a:p>
          <a:p>
            <a:endParaRPr lang="en-US" i="0" baseline="0" dirty="0" smtClean="0"/>
          </a:p>
          <a:p>
            <a:r>
              <a:rPr lang="en-US" i="0" baseline="0" dirty="0" smtClean="0"/>
              <a:t>Operations:</a:t>
            </a:r>
          </a:p>
          <a:p>
            <a:pPr marL="228580" indent="-228580">
              <a:buFont typeface="+mj-lt"/>
              <a:buAutoNum type="arabicPeriod"/>
            </a:pPr>
            <a:r>
              <a:rPr lang="en-US" i="0" baseline="0" dirty="0" smtClean="0"/>
              <a:t>Intersect: elements which are common to both sets:</a:t>
            </a:r>
            <a:br>
              <a:rPr lang="en-US" i="0" baseline="0" dirty="0" smtClean="0"/>
            </a:br>
            <a:r>
              <a:rPr lang="en-US" i="0" baseline="0" dirty="0" smtClean="0"/>
              <a:t>{ 1, 2, 3 } &lt;intersect&gt; { 2, 3, 4 } =&gt; { 2, 3 }</a:t>
            </a:r>
          </a:p>
          <a:p>
            <a:pPr marL="228580" indent="-228580">
              <a:buFont typeface="+mj-lt"/>
              <a:buAutoNum type="arabicPeriod"/>
            </a:pPr>
            <a:endParaRPr lang="en-US" i="0" baseline="0" dirty="0" smtClean="0"/>
          </a:p>
          <a:p>
            <a:pPr marL="228580" indent="-228580">
              <a:buFont typeface="+mj-lt"/>
              <a:buAutoNum type="arabicPeriod"/>
            </a:pPr>
            <a:r>
              <a:rPr lang="en-US" i="0" baseline="0" dirty="0" smtClean="0"/>
              <a:t>Union: elements which are in either set:</a:t>
            </a:r>
            <a:br>
              <a:rPr lang="en-US" i="0" baseline="0" dirty="0" smtClean="0"/>
            </a:br>
            <a:r>
              <a:rPr lang="en-US" i="0" baseline="0" dirty="0" smtClean="0"/>
              <a:t>{ 1, 2, 3 } &lt;union&gt; { 2, 3, 4 } =&gt; { 1, 2, 3, 4 }   [Note: no duplicates!]</a:t>
            </a:r>
          </a:p>
          <a:p>
            <a:pPr marL="228580" indent="-228580">
              <a:buFont typeface="+mj-lt"/>
              <a:buAutoNum type="arabicPeriod"/>
            </a:pPr>
            <a:endParaRPr lang="en-US" i="0" baseline="0" dirty="0" smtClean="0"/>
          </a:p>
          <a:p>
            <a:pPr marL="228580" indent="-228580">
              <a:buFont typeface="+mj-lt"/>
              <a:buAutoNum type="arabicPeriod"/>
            </a:pPr>
            <a:r>
              <a:rPr lang="en-US" i="0" baseline="0" dirty="0" smtClean="0"/>
              <a:t>Minus: elements in one set which are not in the other:</a:t>
            </a:r>
            <a:br>
              <a:rPr lang="en-US" i="0" baseline="0" dirty="0" smtClean="0"/>
            </a:br>
            <a:r>
              <a:rPr lang="en-US" i="0" baseline="0" dirty="0" smtClean="0"/>
              <a:t>{ 1, 2, 3 } &lt;minus&gt; { 2, 3, 4 } =&gt; { 1 }</a:t>
            </a:r>
            <a:br>
              <a:rPr lang="en-US" i="0" baseline="0" dirty="0" smtClean="0"/>
            </a:br>
            <a:r>
              <a:rPr lang="en-US" i="0" baseline="0" dirty="0" smtClean="0"/>
              <a:t>Note: Intersect and Union are immune to order (just like * and + in algebra). But Minus is sensitive to order, just like in algebra:</a:t>
            </a:r>
            <a:br>
              <a:rPr lang="en-US" i="0" baseline="0" dirty="0" smtClean="0"/>
            </a:br>
            <a:r>
              <a:rPr lang="en-US" i="0" baseline="0" dirty="0" smtClean="0"/>
              <a:t>{ 2, 3, 4 } &lt;minus&gt; { 1, 2, 3 } =&gt; { 4 }</a:t>
            </a:r>
          </a:p>
          <a:p>
            <a:pPr marL="228580" indent="-228580">
              <a:buFont typeface="+mj-lt"/>
              <a:buAutoNum type="arabicPeriod"/>
            </a:pPr>
            <a:endParaRPr lang="en-US" i="0" baseline="0" dirty="0" smtClean="0"/>
          </a:p>
          <a:p>
            <a:pPr marL="228580" indent="-228580">
              <a:buFont typeface="+mj-lt"/>
              <a:buAutoNum type="arabicPeriod"/>
            </a:pPr>
            <a:r>
              <a:rPr lang="en-US" i="0" baseline="0" dirty="0" smtClean="0"/>
              <a:t>Subset: project out some subset of </a:t>
            </a:r>
            <a:r>
              <a:rPr lang="en-US" i="0" baseline="0" dirty="0" err="1" smtClean="0"/>
              <a:t>elemenst</a:t>
            </a:r>
            <a:r>
              <a:rPr lang="en-US" i="0" baseline="0" dirty="0" smtClean="0"/>
              <a:t> within one set. Requires some “selector function” be defined:</a:t>
            </a:r>
            <a:br>
              <a:rPr lang="en-US" i="0" baseline="0" dirty="0" smtClean="0"/>
            </a:br>
            <a:r>
              <a:rPr lang="en-US" i="0" baseline="0" dirty="0" smtClean="0"/>
              <a:t>{ 1, 2, 3 } &lt;</a:t>
            </a:r>
            <a:r>
              <a:rPr lang="en-US" i="0" baseline="0" dirty="0" err="1" smtClean="0"/>
              <a:t>subset|where</a:t>
            </a:r>
            <a:r>
              <a:rPr lang="en-US" i="0" baseline="0" dirty="0" smtClean="0"/>
              <a:t>-odd-number&gt; =&gt; { 1, 3 }</a:t>
            </a:r>
          </a:p>
          <a:p>
            <a:pPr marL="228580" indent="-228580">
              <a:buFont typeface="+mj-lt"/>
              <a:buAutoNum type="arabicPeriod"/>
            </a:pPr>
            <a:endParaRPr lang="en-US" i="0" baseline="0" dirty="0" smtClean="0"/>
          </a:p>
          <a:p>
            <a:pPr marL="228580" indent="-228580"/>
            <a:r>
              <a:rPr lang="en-US" i="0" baseline="0" dirty="0" smtClean="0"/>
              <a:t>Relational operations derive from set operations that have been well defined for (literally) thousands of years.</a:t>
            </a:r>
            <a:endParaRPr lang="en-US"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C2CBC82C-5348-4F3E-98B4-4DB623159857}" type="slidenum">
              <a:rPr lang="en-US" smtClean="0"/>
              <a:pPr/>
              <a:t>24</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E80A4E9-22D7-41A1-9D00-28BC8A979C49}" type="slidenum">
              <a:rPr lang="en-US"/>
              <a:pPr/>
              <a:t>25</a:t>
            </a:fld>
            <a:endParaRPr lang="en-US"/>
          </a:p>
        </p:txBody>
      </p:sp>
      <p:sp>
        <p:nvSpPr>
          <p:cNvPr id="456706" name="Rectangle 2"/>
          <p:cNvSpPr>
            <a:spLocks noGrp="1" noRot="1" noChangeAspect="1" noChangeArrowheads="1" noTextEdit="1"/>
          </p:cNvSpPr>
          <p:nvPr>
            <p:ph type="sldImg"/>
          </p:nvPr>
        </p:nvSpPr>
        <p:spPr>
          <a:ln/>
        </p:spPr>
      </p:sp>
      <p:sp>
        <p:nvSpPr>
          <p:cNvPr id="456707" name="Rectangle 3"/>
          <p:cNvSpPr>
            <a:spLocks noGrp="1" noChangeArrowheads="1"/>
          </p:cNvSpPr>
          <p:nvPr>
            <p:ph type="body" idx="1"/>
          </p:nvPr>
        </p:nvSpPr>
        <p:spPr/>
        <p:txBody>
          <a:bodyPr/>
          <a:lstStyle/>
          <a:p>
            <a:r>
              <a:rPr lang="en-US" dirty="0"/>
              <a:t>As Relational is built atop SET THEORY, the standard </a:t>
            </a:r>
            <a:r>
              <a:rPr lang="en-US" dirty="0" smtClean="0"/>
              <a:t>SET operators become immediately available.</a:t>
            </a:r>
          </a:p>
          <a:p>
            <a:r>
              <a:rPr lang="en-US" dirty="0" smtClean="0"/>
              <a:t>Moreover,</a:t>
            </a:r>
            <a:r>
              <a:rPr lang="en-US" baseline="0" dirty="0" smtClean="0"/>
              <a:t> the relational operators are an “algebra.” They have “closure,” meaning any result of a relational operator can be an input to another one. This enables very powerful combinations such as sub-selects, joining to a “query”, the whole “view” concept, etc.</a:t>
            </a:r>
          </a:p>
          <a:p>
            <a:endParaRPr lang="en-US" baseline="0" dirty="0" smtClean="0"/>
          </a:p>
          <a:p>
            <a:r>
              <a:rPr lang="en-US" baseline="0" dirty="0" smtClean="0"/>
              <a:t>Exercise for the reader: prove to yourself that SQL’s “stored procedures” are not relational.</a:t>
            </a:r>
            <a:endParaRPr lang="en-US" dirty="0"/>
          </a:p>
          <a:p>
            <a:endParaRPr lang="en-US" dirty="0"/>
          </a:p>
          <a:p>
            <a:r>
              <a:rPr lang="en-US" dirty="0" err="1"/>
              <a:t>XQuery</a:t>
            </a:r>
            <a:r>
              <a:rPr lang="en-US" dirty="0"/>
              <a:t> (and its cousins) use “path” style syntax to retrieve a “node-list,” or a sub-document, or some specific value from within the document.</a:t>
            </a:r>
          </a:p>
          <a:p>
            <a:endParaRPr lang="en-US" dirty="0"/>
          </a:p>
          <a:p>
            <a:r>
              <a:rPr lang="en-US" dirty="0"/>
              <a:t>* XML UPDATING: this is being worked on. But as XML was not a model for data </a:t>
            </a:r>
            <a:r>
              <a:rPr lang="en-US" u="sng" dirty="0"/>
              <a:t>management</a:t>
            </a:r>
            <a:r>
              <a:rPr lang="en-US" dirty="0"/>
              <a:t>, this is understandably lacking.</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ACEB106-8646-4561-8EFE-CB5C936881C0}" type="slidenum">
              <a:rPr lang="en-US"/>
              <a:pPr/>
              <a:t>26</a:t>
            </a:fld>
            <a:endParaRPr lang="en-US"/>
          </a:p>
        </p:txBody>
      </p:sp>
      <p:sp>
        <p:nvSpPr>
          <p:cNvPr id="457730" name="Rectangle 2"/>
          <p:cNvSpPr>
            <a:spLocks noGrp="1" noRot="1" noChangeAspect="1" noChangeArrowheads="1" noTextEdit="1"/>
          </p:cNvSpPr>
          <p:nvPr>
            <p:ph type="sldImg"/>
          </p:nvPr>
        </p:nvSpPr>
        <p:spPr>
          <a:ln/>
        </p:spPr>
      </p:sp>
      <p:sp>
        <p:nvSpPr>
          <p:cNvPr id="457731" name="Rectangle 3"/>
          <p:cNvSpPr>
            <a:spLocks noGrp="1" noChangeArrowheads="1"/>
          </p:cNvSpPr>
          <p:nvPr>
            <p:ph type="body" idx="1"/>
          </p:nvPr>
        </p:nvSpPr>
        <p:spPr/>
        <p:txBody>
          <a:bodyPr/>
          <a:lstStyle/>
          <a:p>
            <a:pPr marL="224325" indent="-224325"/>
            <a:r>
              <a:rPr lang="en-US" dirty="0"/>
              <a:t>HIGHLIGHTS:</a:t>
            </a:r>
          </a:p>
          <a:p>
            <a:pPr marL="224325" indent="-224325">
              <a:buFontTx/>
              <a:buAutoNum type="arabicPeriod"/>
            </a:pPr>
            <a:r>
              <a:rPr lang="en-US" dirty="0"/>
              <a:t>Different goals. So it follows that they are not each suitable for all purposes.</a:t>
            </a:r>
          </a:p>
          <a:p>
            <a:pPr marL="672976" lvl="1" indent="-224325">
              <a:buFontTx/>
              <a:buAutoNum type="arabicPeriod"/>
            </a:pPr>
            <a:r>
              <a:rPr lang="en-US" dirty="0"/>
              <a:t>Relational is ideal for managing shared data repositories and enforcing data integrity. It is ideal for using the data in a wide variety of unanticipated ways.</a:t>
            </a:r>
          </a:p>
          <a:p>
            <a:pPr marL="672976" lvl="1" indent="-224325">
              <a:buFontTx/>
              <a:buAutoNum type="arabicPeriod"/>
            </a:pPr>
            <a:r>
              <a:rPr lang="en-US" dirty="0"/>
              <a:t>XML is ideal for exchange between systems where an ASCII encoding is required. It is better for small(</a:t>
            </a:r>
            <a:r>
              <a:rPr lang="en-US" dirty="0" err="1"/>
              <a:t>ish</a:t>
            </a:r>
            <a:r>
              <a:rPr lang="en-US" dirty="0"/>
              <a:t>) amounts of data.</a:t>
            </a:r>
          </a:p>
          <a:p>
            <a:pPr marL="224325" indent="-224325">
              <a:buFontTx/>
              <a:buAutoNum type="arabicPeriod"/>
            </a:pPr>
            <a:r>
              <a:rPr lang="en-US" dirty="0"/>
              <a:t>Today each technology still has problems and limitations.</a:t>
            </a:r>
          </a:p>
          <a:p>
            <a:pPr marL="672976" lvl="1" indent="-224325">
              <a:buFontTx/>
              <a:buAutoNum type="arabicPeriod"/>
            </a:pPr>
            <a:r>
              <a:rPr lang="en-US" dirty="0"/>
              <a:t>Relational: still no robust product that faithfully implements the model. SQL variants have caused a lot of harm. Widespread misunderstandings; especially around the logical physical separation.</a:t>
            </a:r>
          </a:p>
          <a:p>
            <a:pPr marL="672976" lvl="1" indent="-224325">
              <a:buFontTx/>
              <a:buAutoNum type="arabicPeriod"/>
            </a:pPr>
            <a:r>
              <a:rPr lang="en-US" dirty="0"/>
              <a:t>XML: based on hierarchies, a known limited structure. Integrity was an afterthought. Manipulation of data still not handled well. Promise of “human readable” mostly a red herring.</a:t>
            </a:r>
          </a:p>
          <a:p>
            <a:pPr marL="224325" indent="-224325"/>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7DA8048-FD43-4D18-98A7-710C02210DD7}" type="slidenum">
              <a:rPr lang="en-US"/>
              <a:pPr/>
              <a:t>27</a:t>
            </a:fld>
            <a:endParaRPr lang="en-US"/>
          </a:p>
        </p:txBody>
      </p:sp>
      <p:sp>
        <p:nvSpPr>
          <p:cNvPr id="439298" name="Rectangle 2"/>
          <p:cNvSpPr>
            <a:spLocks noGrp="1" noRot="1" noChangeAspect="1" noChangeArrowheads="1" noTextEdit="1"/>
          </p:cNvSpPr>
          <p:nvPr>
            <p:ph type="sldImg"/>
          </p:nvPr>
        </p:nvSpPr>
        <p:spPr>
          <a:ln/>
        </p:spPr>
      </p:sp>
      <p:sp>
        <p:nvSpPr>
          <p:cNvPr id="439299" name="Rectangle 3"/>
          <p:cNvSpPr>
            <a:spLocks noGrp="1" noChangeArrowheads="1"/>
          </p:cNvSpPr>
          <p:nvPr>
            <p:ph type="body" idx="1"/>
          </p:nvPr>
        </p:nvSpPr>
        <p:spPr/>
        <p:txBody>
          <a:bodyPr/>
          <a:lstStyle/>
          <a:p>
            <a:pPr marL="224325" indent="-224325">
              <a:buFontTx/>
              <a:buAutoNum type="arabicPeriod"/>
            </a:pPr>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7986114-F8FA-413D-951A-CC0E45A80843}" type="slidenum">
              <a:rPr lang="en-US"/>
              <a:pPr/>
              <a:t>28</a:t>
            </a:fld>
            <a:endParaRPr lang="en-US"/>
          </a:p>
        </p:txBody>
      </p:sp>
      <p:sp>
        <p:nvSpPr>
          <p:cNvPr id="465922" name="Rectangle 2"/>
          <p:cNvSpPr>
            <a:spLocks noGrp="1" noRot="1" noChangeAspect="1" noChangeArrowheads="1" noTextEdit="1"/>
          </p:cNvSpPr>
          <p:nvPr>
            <p:ph type="sldImg"/>
          </p:nvPr>
        </p:nvSpPr>
        <p:spPr>
          <a:ln/>
        </p:spPr>
      </p:sp>
      <p:sp>
        <p:nvSpPr>
          <p:cNvPr id="465923" name="Rectangle 3"/>
          <p:cNvSpPr>
            <a:spLocks noGrp="1" noChangeArrowheads="1"/>
          </p:cNvSpPr>
          <p:nvPr>
            <p:ph type="body" idx="1"/>
          </p:nvPr>
        </p:nvSpPr>
        <p:spPr/>
        <p:txBody>
          <a:bodyPr/>
          <a:lstStyle/>
          <a:p>
            <a:r>
              <a:rPr lang="en-US"/>
              <a:t>There are many cases where it makes sense to store XML values in a database. Databases give a lot of benefits, like transactional integrity, recoverability, and fast indexed access.</a:t>
            </a:r>
          </a:p>
          <a:p>
            <a:r>
              <a:rPr lang="en-US"/>
              <a:t>But a common dilemma is in which specific cases this makes sense. And for a given XML document, which </a:t>
            </a:r>
            <a:r>
              <a:rPr lang="en-US" u="sng"/>
              <a:t>parts</a:t>
            </a:r>
            <a:r>
              <a:rPr lang="en-US"/>
              <a:t> of it should be stored and which should be split apart and put in the database as separate values?</a:t>
            </a:r>
          </a:p>
          <a:p>
            <a:endParaRPr lang="en-US"/>
          </a:p>
          <a:p>
            <a:r>
              <a:rPr lang="en-US"/>
              <a:t>To answer this question, we’ll look at</a:t>
            </a:r>
          </a:p>
          <a:p>
            <a:pPr>
              <a:buFontTx/>
              <a:buChar char="•"/>
            </a:pPr>
            <a:r>
              <a:rPr lang="en-US"/>
              <a:t>Principles</a:t>
            </a:r>
          </a:p>
          <a:p>
            <a:pPr>
              <a:buFontTx/>
              <a:buChar char="•"/>
            </a:pPr>
            <a:r>
              <a:rPr lang="en-US"/>
              <a:t>Examples</a:t>
            </a:r>
          </a:p>
          <a:p>
            <a:pPr>
              <a:buFontTx/>
              <a:buChar char="•"/>
            </a:pPr>
            <a:r>
              <a:rPr lang="en-US"/>
              <a:t>Guidelines</a:t>
            </a:r>
          </a:p>
          <a:p>
            <a:endParaRPr lang="en-US"/>
          </a:p>
          <a:p>
            <a:r>
              <a:rPr lang="en-US"/>
              <a:t>First, let’s turn to the foundational principles of XML and Relational…</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95998F4-F813-4BD8-8920-8B215FB2234A}" type="slidenum">
              <a:rPr lang="en-US"/>
              <a:pPr/>
              <a:t>29</a:t>
            </a:fld>
            <a:endParaRPr lang="en-US"/>
          </a:p>
        </p:txBody>
      </p:sp>
      <p:sp>
        <p:nvSpPr>
          <p:cNvPr id="466946" name="Rectangle 2"/>
          <p:cNvSpPr>
            <a:spLocks noGrp="1" noRot="1" noChangeAspect="1" noChangeArrowheads="1" noTextEdit="1"/>
          </p:cNvSpPr>
          <p:nvPr>
            <p:ph type="sldImg"/>
          </p:nvPr>
        </p:nvSpPr>
        <p:spPr>
          <a:ln/>
        </p:spPr>
      </p:sp>
      <p:sp>
        <p:nvSpPr>
          <p:cNvPr id="466947" name="Rectangle 3"/>
          <p:cNvSpPr>
            <a:spLocks noGrp="1" noChangeArrowheads="1"/>
          </p:cNvSpPr>
          <p:nvPr>
            <p:ph type="body" idx="1"/>
          </p:nvPr>
        </p:nvSpPr>
        <p:spPr/>
        <p:txBody>
          <a:bodyPr/>
          <a:lstStyle/>
          <a:p>
            <a:r>
              <a:rPr lang="en-US"/>
              <a:t>XML was not built atop a solid theoretic foundation. It had “design goals,” to be sure. But it’s hard to pin-point any specific “principles” that underlie XML that we can use to make our decision.</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39DAA3C-275D-49CB-BA8B-4D3453E28D05}" type="slidenum">
              <a:rPr lang="en-US"/>
              <a:pPr/>
              <a:t>30</a:t>
            </a:fld>
            <a:endParaRPr lang="en-US"/>
          </a:p>
        </p:txBody>
      </p:sp>
      <p:sp>
        <p:nvSpPr>
          <p:cNvPr id="403458" name="Rectangle 2"/>
          <p:cNvSpPr>
            <a:spLocks noGrp="1" noRot="1" noChangeAspect="1" noChangeArrowheads="1" noTextEdit="1"/>
          </p:cNvSpPr>
          <p:nvPr>
            <p:ph type="sldImg"/>
          </p:nvPr>
        </p:nvSpPr>
        <p:spPr>
          <a:ln/>
        </p:spPr>
      </p:sp>
      <p:sp>
        <p:nvSpPr>
          <p:cNvPr id="403459" name="Rectangle 3"/>
          <p:cNvSpPr>
            <a:spLocks noGrp="1" noChangeArrowheads="1"/>
          </p:cNvSpPr>
          <p:nvPr>
            <p:ph type="body" idx="1"/>
          </p:nvPr>
        </p:nvSpPr>
        <p:spPr/>
        <p:txBody>
          <a:bodyPr/>
          <a:lstStyle/>
          <a:p>
            <a:r>
              <a:rPr lang="en-US"/>
              <a:t>The principles underlying Relational arise from its roots in </a:t>
            </a:r>
            <a:r>
              <a:rPr lang="en-US" u="sng"/>
              <a:t>Predicate Logic</a:t>
            </a:r>
            <a:r>
              <a:rPr lang="en-US"/>
              <a:t> and </a:t>
            </a:r>
            <a:r>
              <a:rPr lang="en-US" u="sng"/>
              <a:t>Set Theory</a:t>
            </a:r>
            <a:r>
              <a:rPr lang="en-US"/>
              <a:t>.</a:t>
            </a:r>
          </a:p>
          <a:p>
            <a:endParaRPr lang="en-US"/>
          </a:p>
          <a:p>
            <a:r>
              <a:rPr lang="en-US"/>
              <a:t>PREDICATE:	every entry in the database corresponds to one “fact” we believe is true. It’s a proposition.</a:t>
            </a:r>
          </a:p>
          <a:p>
            <a:r>
              <a:rPr lang="en-US"/>
              <a:t>The sets of facts that follow the same predicate (like a sentence template) are combined into one “relation”.</a:t>
            </a:r>
          </a:p>
          <a:p>
            <a:endParaRPr lang="en-US"/>
          </a:p>
          <a:p>
            <a:r>
              <a:rPr lang="en-US"/>
              <a:t>1NF and the Information Principle arise directly from the model being based on Predicate Logic.</a:t>
            </a:r>
          </a:p>
          <a:p>
            <a:r>
              <a:rPr lang="en-US"/>
              <a:t>Each “record” in a table is an instantiation of a predicate. As such, each attribute value must be exactly one value. Otherwise the Predicate’s form is broken, the record no longer makes sense in Predicate Logic terms.</a:t>
            </a:r>
          </a:p>
          <a:p>
            <a:endParaRPr lang="en-US"/>
          </a:p>
          <a:p>
            <a:r>
              <a:rPr lang="en-US"/>
              <a:t>1NF the key to deciding how to use XML. Others are beyond the scope of this presentation.</a:t>
            </a:r>
          </a:p>
          <a:p>
            <a:endParaRPr lang="en-US"/>
          </a:p>
          <a:p>
            <a:r>
              <a:rPr lang="en-US"/>
              <a:t>(Other principles exist and are important. But these form the key to answering whether to store XML in the database or not.)</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D364F3F-7472-489B-9C4E-AC648ABC1CA0}" type="slidenum">
              <a:rPr lang="en-US"/>
              <a:pPr/>
              <a:t>32</a:t>
            </a:fld>
            <a:endParaRPr lang="en-US"/>
          </a:p>
        </p:txBody>
      </p:sp>
      <p:sp>
        <p:nvSpPr>
          <p:cNvPr id="401410" name="Rectangle 2"/>
          <p:cNvSpPr>
            <a:spLocks noGrp="1" noRot="1" noChangeAspect="1" noChangeArrowheads="1" noTextEdit="1"/>
          </p:cNvSpPr>
          <p:nvPr>
            <p:ph type="sldImg"/>
          </p:nvPr>
        </p:nvSpPr>
        <p:spPr>
          <a:ln/>
        </p:spPr>
      </p:sp>
      <p:sp>
        <p:nvSpPr>
          <p:cNvPr id="401411" name="Rectangle 3"/>
          <p:cNvSpPr>
            <a:spLocks noGrp="1" noChangeArrowheads="1"/>
          </p:cNvSpPr>
          <p:nvPr>
            <p:ph type="body" idx="1"/>
          </p:nvPr>
        </p:nvSpPr>
        <p:spPr/>
        <p:txBody>
          <a:bodyPr/>
          <a:lstStyle/>
          <a:p>
            <a:pPr marL="224325" indent="-224325"/>
            <a:r>
              <a:rPr lang="en-US" dirty="0"/>
              <a:t>INTERACTIVE portion:</a:t>
            </a:r>
          </a:p>
          <a:p>
            <a:pPr marL="224325" indent="-224325">
              <a:buFontTx/>
              <a:buAutoNum type="arabicPeriod"/>
            </a:pPr>
            <a:r>
              <a:rPr lang="en-US" dirty="0"/>
              <a:t>Handout M&amp;M packets.</a:t>
            </a:r>
          </a:p>
          <a:p>
            <a:pPr marL="224325" indent="-224325">
              <a:buFontTx/>
              <a:buAutoNum type="arabicPeriod"/>
            </a:pPr>
            <a:r>
              <a:rPr lang="en-US" dirty="0"/>
              <a:t>“How many things did I just give you?”</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3597D1D-95B7-4D5C-A7B0-188249CA43E3}" type="slidenum">
              <a:rPr lang="en-US"/>
              <a:pPr/>
              <a:t>34</a:t>
            </a:fld>
            <a:endParaRPr lang="en-US"/>
          </a:p>
        </p:txBody>
      </p:sp>
      <p:sp>
        <p:nvSpPr>
          <p:cNvPr id="409602" name="Rectangle 2"/>
          <p:cNvSpPr>
            <a:spLocks noGrp="1" noRot="1" noChangeAspect="1" noChangeArrowheads="1" noTextEdit="1"/>
          </p:cNvSpPr>
          <p:nvPr>
            <p:ph type="sldImg"/>
          </p:nvPr>
        </p:nvSpPr>
        <p:spPr>
          <a:ln/>
        </p:spPr>
      </p:sp>
      <p:sp>
        <p:nvSpPr>
          <p:cNvPr id="409603" name="Rectangle 3"/>
          <p:cNvSpPr>
            <a:spLocks noGrp="1" noChangeArrowheads="1"/>
          </p:cNvSpPr>
          <p:nvPr>
            <p:ph type="body" idx="1"/>
          </p:nvPr>
        </p:nvSpPr>
        <p:spPr/>
        <p:txBody>
          <a:bodyPr/>
          <a:lstStyle/>
          <a:p>
            <a:r>
              <a:rPr lang="en-US"/>
              <a:t>On average, people probably think of a small pack of M&amp;Ms as either ONE thing (the pack)… or maybe the Pack plus the Contents (so 20 things).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(About you)</a:t>
            </a:r>
          </a:p>
          <a:p>
            <a:pPr>
              <a:buFont typeface="Arial" pitchFamily="34" charset="0"/>
              <a:buChar char="•"/>
            </a:pPr>
            <a:r>
              <a:rPr lang="en-US" dirty="0" smtClean="0"/>
              <a:t> Q: How many consider to be “DBA”, “Developer”, Architect, Designer?</a:t>
            </a:r>
            <a:r>
              <a:rPr lang="en-US" baseline="0" dirty="0" smtClean="0"/>
              <a:t> Manager?</a:t>
            </a:r>
          </a:p>
          <a:p>
            <a:pPr>
              <a:buFont typeface="Arial" pitchFamily="34" charset="0"/>
              <a:buChar char="•"/>
            </a:pPr>
            <a:r>
              <a:rPr lang="en-US" baseline="0" dirty="0" smtClean="0"/>
              <a:t> Q: How many have used XML? Comfortable enough to explain it to others? Used XML inside SQL Server?</a:t>
            </a:r>
          </a:p>
          <a:p>
            <a:pPr>
              <a:buFont typeface="Arial" pitchFamily="34" charset="0"/>
              <a:buChar char="•"/>
            </a:pPr>
            <a:r>
              <a:rPr lang="en-US" baseline="0" dirty="0" smtClean="0"/>
              <a:t> Q: How many have stored XML in some database? (Was it your idea?)</a:t>
            </a:r>
          </a:p>
          <a:p>
            <a:pPr>
              <a:buFont typeface="Arial" pitchFamily="34" charset="0"/>
              <a:buChar char="•"/>
            </a:pPr>
            <a:r>
              <a:rPr lang="en-US" baseline="0" dirty="0" smtClean="0"/>
              <a:t> Q: How many can explain the Relational Model of data to someone?</a:t>
            </a:r>
          </a:p>
          <a:p>
            <a:pPr>
              <a:buFont typeface="Arial" pitchFamily="34" charset="0"/>
              <a:buChar char="•"/>
            </a:pPr>
            <a:r>
              <a:rPr lang="en-US" baseline="0" dirty="0" smtClean="0"/>
              <a:t> Q: [trick] How many understand that relationships are a core aspect of the Relational Model? </a:t>
            </a:r>
            <a:r>
              <a:rPr lang="en-US" i="1" baseline="0" dirty="0" smtClean="0"/>
              <a:t>(They are not. They are just yet another type of constraint.)</a:t>
            </a:r>
            <a:endParaRPr lang="en-US" dirty="0" smtClean="0"/>
          </a:p>
          <a:p>
            <a:endParaRPr lang="en-US" dirty="0" smtClean="0"/>
          </a:p>
          <a:p>
            <a:endParaRPr lang="en-US" dirty="0" smtClean="0"/>
          </a:p>
          <a:p>
            <a:r>
              <a:rPr lang="en-US" dirty="0" smtClean="0"/>
              <a:t>(About me)</a:t>
            </a:r>
          </a:p>
          <a:p>
            <a:pPr>
              <a:buFont typeface="Arial" pitchFamily="34" charset="0"/>
              <a:buChar char="•"/>
            </a:pPr>
            <a:r>
              <a:rPr lang="en-US" baseline="0" dirty="0" smtClean="0"/>
              <a:t> Undergrad in Economics, emphasis in statistics. Learned that redundant data makes your equations blow up. </a:t>
            </a:r>
            <a:r>
              <a:rPr lang="en-US" baseline="0" dirty="0" smtClean="0">
                <a:sym typeface="Wingdings" pitchFamily="2" charset="2"/>
              </a:rPr>
              <a:t></a:t>
            </a:r>
            <a:endParaRPr lang="en-US" dirty="0" smtClean="0"/>
          </a:p>
          <a:p>
            <a:pPr>
              <a:buFont typeface="Arial" pitchFamily="34" charset="0"/>
              <a:buChar char="•"/>
            </a:pPr>
            <a:r>
              <a:rPr lang="en-US" dirty="0" smtClean="0"/>
              <a:t> DB design / implementation</a:t>
            </a:r>
            <a:r>
              <a:rPr lang="en-US" baseline="0" dirty="0" smtClean="0"/>
              <a:t> since 1993. Access, then Oracle, then SQL Server.</a:t>
            </a:r>
          </a:p>
          <a:p>
            <a:pPr>
              <a:buFont typeface="Arial" pitchFamily="34" charset="0"/>
              <a:buChar char="•"/>
            </a:pPr>
            <a:r>
              <a:rPr lang="en-US" baseline="0" dirty="0" smtClean="0"/>
              <a:t> Mostly financial (American Express, Household, US Bank). Some other industries (publications, telecom, now semi-conductor / microscopy).</a:t>
            </a:r>
          </a:p>
          <a:p>
            <a:pPr>
              <a:buFont typeface="Arial" pitchFamily="34" charset="0"/>
              <a:buChar char="•"/>
            </a:pPr>
            <a:r>
              <a:rPr lang="en-US" baseline="0" dirty="0" smtClean="0"/>
              <a:t> Learned data management mostly on my own, by reading about 50-100 books on DB design and implementation. Took a few classes. As many seminars as I could.</a:t>
            </a:r>
          </a:p>
          <a:p>
            <a:pPr>
              <a:buFont typeface="Arial" pitchFamily="34" charset="0"/>
              <a:buChar char="•"/>
            </a:pPr>
            <a:r>
              <a:rPr lang="en-US" baseline="0" dirty="0" smtClean="0"/>
              <a:t> Attended DAMA since about 1998. On the chapter board for 3 years.</a:t>
            </a:r>
          </a:p>
          <a:p>
            <a:pPr>
              <a:buFont typeface="Arial" pitchFamily="34" charset="0"/>
              <a:buChar char="•"/>
            </a:pPr>
            <a:r>
              <a:rPr lang="en-US" baseline="0" dirty="0" smtClean="0"/>
              <a:t> Active in Portland SQL User Group since 1998.</a:t>
            </a:r>
          </a:p>
          <a:p>
            <a:pPr>
              <a:buFont typeface="Arial" pitchFamily="34" charset="0"/>
              <a:buChar char="•"/>
            </a:pPr>
            <a:r>
              <a:rPr lang="en-US" baseline="0" dirty="0" smtClean="0"/>
              <a:t> Completed Masters in Software Engineering at PSU, 2009.</a:t>
            </a:r>
            <a:endParaRPr lang="en-US" dirty="0" smtClean="0"/>
          </a:p>
          <a:p>
            <a:endParaRPr lang="en-US" dirty="0"/>
          </a:p>
        </p:txBody>
      </p:sp>
      <p:sp>
        <p:nvSpPr>
          <p:cNvPr id="4" name="Slide Number Placeholder 3"/>
          <p:cNvSpPr>
            <a:spLocks noGrp="1"/>
          </p:cNvSpPr>
          <p:nvPr>
            <p:ph type="sldNum" sz="quarter" idx="10"/>
          </p:nvPr>
        </p:nvSpPr>
        <p:spPr/>
        <p:txBody>
          <a:bodyPr/>
          <a:lstStyle/>
          <a:p>
            <a:fld id="{C2CBC82C-5348-4F3E-98B4-4DB623159857}"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1506055-05B9-44AD-97E6-5401C5B1F7D3}" type="slidenum">
              <a:rPr lang="en-US"/>
              <a:pPr/>
              <a:t>35</a:t>
            </a:fld>
            <a:endParaRPr lang="en-US"/>
          </a:p>
        </p:txBody>
      </p:sp>
      <p:sp>
        <p:nvSpPr>
          <p:cNvPr id="411650" name="Rectangle 2"/>
          <p:cNvSpPr>
            <a:spLocks noGrp="1" noRot="1" noChangeAspect="1" noChangeArrowheads="1" noTextEdit="1"/>
          </p:cNvSpPr>
          <p:nvPr>
            <p:ph type="sldImg"/>
          </p:nvPr>
        </p:nvSpPr>
        <p:spPr>
          <a:ln/>
        </p:spPr>
      </p:sp>
      <p:sp>
        <p:nvSpPr>
          <p:cNvPr id="411651" name="Rectangle 3"/>
          <p:cNvSpPr>
            <a:spLocks noGrp="1" noChangeArrowheads="1"/>
          </p:cNvSpPr>
          <p:nvPr>
            <p:ph type="body" idx="1"/>
          </p:nvPr>
        </p:nvSpPr>
        <p:spPr/>
        <p:txBody>
          <a:bodyPr/>
          <a:lstStyle/>
          <a:p>
            <a:r>
              <a:rPr lang="en-US"/>
              <a:t>But a manufacturer would consider this at least 2 things. The wrapper (maybe 2-parts for the wrapper), and the content. Maybe the count of the contents, or the weight. Maybe the contents going into the pieces.</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93F85F1-2BB3-41C8-9D03-D673CEFDC3FD}" type="slidenum">
              <a:rPr lang="en-US"/>
              <a:pPr/>
              <a:t>36</a:t>
            </a:fld>
            <a:endParaRPr lang="en-US"/>
          </a:p>
        </p:txBody>
      </p:sp>
      <p:sp>
        <p:nvSpPr>
          <p:cNvPr id="413698" name="Rectangle 2"/>
          <p:cNvSpPr>
            <a:spLocks noGrp="1" noRot="1" noChangeAspect="1" noChangeArrowheads="1" noTextEdit="1"/>
          </p:cNvSpPr>
          <p:nvPr>
            <p:ph type="sldImg"/>
          </p:nvPr>
        </p:nvSpPr>
        <p:spPr>
          <a:ln/>
        </p:spPr>
      </p:sp>
      <p:sp>
        <p:nvSpPr>
          <p:cNvPr id="413699" name="Rectangle 3"/>
          <p:cNvSpPr>
            <a:spLocks noGrp="1" noChangeArrowheads="1"/>
          </p:cNvSpPr>
          <p:nvPr>
            <p:ph type="body" idx="1"/>
          </p:nvPr>
        </p:nvSpPr>
        <p:spPr/>
        <p:txBody>
          <a:bodyPr/>
          <a:lstStyle/>
          <a:p>
            <a:r>
              <a:rPr lang="en-US" dirty="0" smtClean="0"/>
              <a:t>What </a:t>
            </a:r>
            <a:r>
              <a:rPr lang="en-US" dirty="0"/>
              <a:t>about the accountant? Maybe just the quantity palettes sold last quarter. The little bags handed out tonight aren’t even one thing. They are margin of error!</a:t>
            </a:r>
          </a:p>
          <a:p>
            <a:endParaRPr lang="en-US" dirty="0"/>
          </a:p>
          <a:p>
            <a:r>
              <a:rPr lang="en-US" dirty="0"/>
              <a:t>Or a nutritionist… the Nutritional Content? I just gave you 1192 kJ of energy! Aren’t I nice?</a:t>
            </a:r>
          </a:p>
          <a:p>
            <a:endParaRPr lang="en-US" dirty="0"/>
          </a:p>
          <a:p>
            <a:r>
              <a:rPr lang="en-US" dirty="0"/>
              <a:t>What about the lawyer? The informational content *on* the packaging is more important than the product being sold. I just handed you</a:t>
            </a:r>
          </a:p>
          <a:p>
            <a:pPr>
              <a:buFontTx/>
              <a:buChar char="•"/>
            </a:pPr>
            <a:r>
              <a:rPr lang="en-US" dirty="0"/>
              <a:t>ingredients list</a:t>
            </a:r>
          </a:p>
          <a:p>
            <a:pPr>
              <a:buFontTx/>
              <a:buChar char="•"/>
            </a:pPr>
            <a:r>
              <a:rPr lang="en-US" dirty="0"/>
              <a:t>Copyright</a:t>
            </a:r>
          </a:p>
          <a:p>
            <a:pPr>
              <a:buFontTx/>
              <a:buChar char="•"/>
            </a:pPr>
            <a:r>
              <a:rPr lang="en-US" dirty="0"/>
              <a:t>At least two registered trademarks</a:t>
            </a:r>
          </a:p>
          <a:p>
            <a:endParaRPr lang="en-US" dirty="0" smtClean="0"/>
          </a:p>
          <a:p>
            <a:r>
              <a:rPr lang="en-US" i="1" dirty="0" smtClean="0"/>
              <a:t>If you built a database to track M&amp;Ms, what would it look like?</a:t>
            </a:r>
          </a:p>
          <a:p>
            <a:r>
              <a:rPr lang="en-US" i="1" dirty="0" smtClean="0"/>
              <a:t>-&gt; You MUST know</a:t>
            </a:r>
            <a:r>
              <a:rPr lang="en-US" i="1" baseline="0" dirty="0" smtClean="0"/>
              <a:t> how you plan to use the data, who will use it, and why, else you cannot answer that question.</a:t>
            </a:r>
          </a:p>
          <a:p>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KEY POINT:</a:t>
            </a:r>
          </a:p>
          <a:p>
            <a:r>
              <a:rPr lang="en-US" dirty="0" smtClean="0"/>
              <a:t>As far as storing XML or not is concerned, the main insight of the Information Principle is that all data should be accessible via the standard Relational operations.</a:t>
            </a:r>
          </a:p>
          <a:p>
            <a:r>
              <a:rPr lang="en-US" dirty="0" smtClean="0"/>
              <a:t>As soon as we must invoke a second (or third, fourth, fifth) set of operations to get to the data, we have violated this principle and we have added complexity to our system that is not needed.</a:t>
            </a:r>
          </a:p>
          <a:p>
            <a:endParaRPr lang="en-US" dirty="0" smtClean="0"/>
          </a:p>
          <a:p>
            <a:r>
              <a:rPr lang="en-US" i="1" dirty="0" smtClean="0"/>
              <a:t>“Relations are the only data structure we need at the logical level—they’re both necessary and sufficient to represent absolutely any data . . . and so we can get away with . . . the minimum number of object types (one) and the minimum number of operators. Add any extra object types . . . and you fundamentally need a whole set of extra operators.”</a:t>
            </a:r>
            <a:r>
              <a:rPr lang="en-US" i="1" baseline="30000" dirty="0" smtClean="0"/>
              <a:t>†</a:t>
            </a:r>
          </a:p>
          <a:p>
            <a:r>
              <a:rPr lang="en-US" i="1" dirty="0" smtClean="0">
                <a:solidFill>
                  <a:srgbClr val="B2CAD8"/>
                </a:solidFill>
              </a:rPr>
              <a:t>† C.J. Date at http://www.dbdebunk.com/page/page/2468753.htm.</a:t>
            </a:r>
            <a:endParaRPr lang="en-US" i="1" dirty="0" smtClean="0"/>
          </a:p>
          <a:p>
            <a:endParaRPr lang="en-US" i="1" dirty="0" smtClean="0"/>
          </a:p>
          <a:p>
            <a:r>
              <a:rPr lang="en-US" dirty="0" smtClean="0"/>
              <a:t>SUMMARY SO FAR:</a:t>
            </a:r>
          </a:p>
          <a:p>
            <a:pPr>
              <a:buFontTx/>
              <a:buChar char="•"/>
            </a:pPr>
            <a:r>
              <a:rPr lang="en-US" dirty="0" smtClean="0"/>
              <a:t>XML values are just fine in the database. Relational says nothing about how “complex” the values might be.</a:t>
            </a:r>
          </a:p>
          <a:p>
            <a:pPr>
              <a:buFontTx/>
              <a:buChar char="•"/>
            </a:pPr>
            <a:r>
              <a:rPr lang="en-US" dirty="0" smtClean="0"/>
              <a:t>We can use 1NF to determine if the XML in question is appropriate or whether we should break it up because we “care” about the details inside it.</a:t>
            </a:r>
          </a:p>
          <a:p>
            <a:pPr>
              <a:buFontTx/>
              <a:buChar char="•"/>
            </a:pPr>
            <a:r>
              <a:rPr lang="en-US" dirty="0" smtClean="0"/>
              <a:t>The “Information Principle” tells us that if we have to invoke other operators to get at our data, we should restructure it to “fit” into the relational mold.</a:t>
            </a:r>
          </a:p>
          <a:p>
            <a:endParaRPr lang="en-US" dirty="0" smtClean="0"/>
          </a:p>
          <a:p>
            <a:r>
              <a:rPr lang="en-US" dirty="0" smtClean="0"/>
              <a:t>Now let’s look at an example.</a:t>
            </a:r>
          </a:p>
          <a:p>
            <a:endParaRPr lang="en-US" dirty="0"/>
          </a:p>
        </p:txBody>
      </p:sp>
      <p:sp>
        <p:nvSpPr>
          <p:cNvPr id="4" name="Slide Number Placeholder 3"/>
          <p:cNvSpPr>
            <a:spLocks noGrp="1"/>
          </p:cNvSpPr>
          <p:nvPr>
            <p:ph type="sldNum" sz="quarter" idx="10"/>
          </p:nvPr>
        </p:nvSpPr>
        <p:spPr/>
        <p:txBody>
          <a:bodyPr/>
          <a:lstStyle/>
          <a:p>
            <a:fld id="{C2CBC82C-5348-4F3E-98B4-4DB623159857}" type="slidenum">
              <a:rPr lang="en-US" smtClean="0"/>
              <a:pPr/>
              <a:t>37</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Each value in the database is the level of detail you care about.</a:t>
            </a:r>
          </a:p>
          <a:p>
            <a:endParaRPr lang="en-US" dirty="0" smtClean="0"/>
          </a:p>
          <a:p>
            <a:r>
              <a:rPr lang="en-US" dirty="0" smtClean="0"/>
              <a:t>1NF is the key to deciding how granular or abstract of XML values are appropriate in the database.</a:t>
            </a:r>
          </a:p>
          <a:p>
            <a:endParaRPr lang="en-US" dirty="0" smtClean="0"/>
          </a:p>
          <a:p>
            <a:r>
              <a:rPr lang="en-US" dirty="0" smtClean="0"/>
              <a:t>If a given piece of XML has more than one value </a:t>
            </a:r>
            <a:r>
              <a:rPr lang="en-US" u="sng" dirty="0" smtClean="0"/>
              <a:t>inside it</a:t>
            </a:r>
            <a:r>
              <a:rPr lang="en-US" dirty="0" smtClean="0"/>
              <a:t> that </a:t>
            </a:r>
            <a:r>
              <a:rPr lang="en-US" u="sng" dirty="0" smtClean="0"/>
              <a:t>you care about</a:t>
            </a:r>
            <a:r>
              <a:rPr lang="en-US" dirty="0" smtClean="0"/>
              <a:t> then it should be reduced until you no longer see the need to “dig into” it further when accessing, updating, or using the data.</a:t>
            </a:r>
          </a:p>
          <a:p>
            <a:endParaRPr lang="en-US" dirty="0" smtClean="0"/>
          </a:p>
          <a:p>
            <a:r>
              <a:rPr lang="en-US" dirty="0" smtClean="0"/>
              <a:t>This applies not just to XML, but to *ANY* composite data structure that you might want to put “in a cell” inside the database. It could be just a string. A comma-delimited list. An ‘array.’ Even something simple like a decimal number might be “too combined” for your use cases (for example in highly scientific applications).</a:t>
            </a:r>
          </a:p>
        </p:txBody>
      </p:sp>
      <p:sp>
        <p:nvSpPr>
          <p:cNvPr id="4" name="Slide Number Placeholder 3"/>
          <p:cNvSpPr>
            <a:spLocks noGrp="1"/>
          </p:cNvSpPr>
          <p:nvPr>
            <p:ph type="sldNum" sz="quarter" idx="10"/>
          </p:nvPr>
        </p:nvSpPr>
        <p:spPr/>
        <p:txBody>
          <a:bodyPr/>
          <a:lstStyle/>
          <a:p>
            <a:fld id="{C2CBC82C-5348-4F3E-98B4-4DB623159857}" type="slidenum">
              <a:rPr lang="en-US" smtClean="0"/>
              <a:pPr/>
              <a:t>38</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DEMO:</a:t>
            </a:r>
            <a:r>
              <a:rPr lang="en-US" baseline="0" dirty="0" smtClean="0"/>
              <a:t> “Order” class being “persisted” to the database.</a:t>
            </a:r>
          </a:p>
          <a:p>
            <a:r>
              <a:rPr lang="en-US" baseline="0" dirty="0" smtClean="0"/>
              <a:t>(FILE #2)</a:t>
            </a:r>
          </a:p>
          <a:p>
            <a:endParaRPr lang="en-US" dirty="0"/>
          </a:p>
        </p:txBody>
      </p:sp>
      <p:sp>
        <p:nvSpPr>
          <p:cNvPr id="4" name="Slide Number Placeholder 3"/>
          <p:cNvSpPr>
            <a:spLocks noGrp="1"/>
          </p:cNvSpPr>
          <p:nvPr>
            <p:ph type="sldNum" sz="quarter" idx="10"/>
          </p:nvPr>
        </p:nvSpPr>
        <p:spPr/>
        <p:txBody>
          <a:bodyPr/>
          <a:lstStyle/>
          <a:p>
            <a:fld id="{C2CBC82C-5348-4F3E-98B4-4DB623159857}" type="slidenum">
              <a:rPr lang="en-US" smtClean="0"/>
              <a:pPr/>
              <a:t>43</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7DA8048-FD43-4D18-98A7-710C02210DD7}" type="slidenum">
              <a:rPr lang="en-US"/>
              <a:pPr/>
              <a:t>44</a:t>
            </a:fld>
            <a:endParaRPr lang="en-US"/>
          </a:p>
        </p:txBody>
      </p:sp>
      <p:sp>
        <p:nvSpPr>
          <p:cNvPr id="439298" name="Rectangle 2"/>
          <p:cNvSpPr>
            <a:spLocks noGrp="1" noRot="1" noChangeAspect="1" noChangeArrowheads="1" noTextEdit="1"/>
          </p:cNvSpPr>
          <p:nvPr>
            <p:ph type="sldImg"/>
          </p:nvPr>
        </p:nvSpPr>
        <p:spPr>
          <a:ln/>
        </p:spPr>
      </p:sp>
      <p:sp>
        <p:nvSpPr>
          <p:cNvPr id="439299" name="Rectangle 3"/>
          <p:cNvSpPr>
            <a:spLocks noGrp="1" noChangeArrowheads="1"/>
          </p:cNvSpPr>
          <p:nvPr>
            <p:ph type="body" idx="1"/>
          </p:nvPr>
        </p:nvSpPr>
        <p:spPr/>
        <p:txBody>
          <a:bodyPr/>
          <a:lstStyle/>
          <a:p>
            <a:pPr marL="224325" indent="-224325">
              <a:buFontTx/>
              <a:buAutoNum type="arabicPeriod"/>
            </a:pPr>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DEMO Script</a:t>
            </a:r>
            <a:r>
              <a:rPr lang="en-US" baseline="0" dirty="0" smtClean="0"/>
              <a:t> 3: other complex types we already deal with.</a:t>
            </a:r>
          </a:p>
          <a:p>
            <a:r>
              <a:rPr lang="en-US" baseline="0" dirty="0" smtClean="0"/>
              <a:t>DEMO Script 4: XML as just another type. No problem.</a:t>
            </a:r>
            <a:endParaRPr lang="en-US" dirty="0"/>
          </a:p>
        </p:txBody>
      </p:sp>
      <p:sp>
        <p:nvSpPr>
          <p:cNvPr id="4" name="Slide Number Placeholder 3"/>
          <p:cNvSpPr>
            <a:spLocks noGrp="1"/>
          </p:cNvSpPr>
          <p:nvPr>
            <p:ph type="sldNum" sz="quarter" idx="10"/>
          </p:nvPr>
        </p:nvSpPr>
        <p:spPr/>
        <p:txBody>
          <a:bodyPr/>
          <a:lstStyle/>
          <a:p>
            <a:fld id="{C2CBC82C-5348-4F3E-98B4-4DB623159857}" type="slidenum">
              <a:rPr lang="en-US" smtClean="0"/>
              <a:pPr/>
              <a:t>47</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50C6658-609B-4399-845A-16CA431ED8E2}" type="slidenum">
              <a:rPr lang="en-US"/>
              <a:pPr/>
              <a:t>48</a:t>
            </a:fld>
            <a:endParaRPr lang="en-US"/>
          </a:p>
        </p:txBody>
      </p:sp>
      <p:sp>
        <p:nvSpPr>
          <p:cNvPr id="488450" name="Rectangle 2"/>
          <p:cNvSpPr>
            <a:spLocks noGrp="1" noRot="1" noChangeAspect="1" noChangeArrowheads="1" noTextEdit="1"/>
          </p:cNvSpPr>
          <p:nvPr>
            <p:ph type="sldImg"/>
          </p:nvPr>
        </p:nvSpPr>
        <p:spPr>
          <a:ln/>
        </p:spPr>
      </p:sp>
      <p:sp>
        <p:nvSpPr>
          <p:cNvPr id="488451" name="Rectangle 3"/>
          <p:cNvSpPr>
            <a:spLocks noGrp="1" noChangeArrowheads="1"/>
          </p:cNvSpPr>
          <p:nvPr>
            <p:ph type="body" idx="1"/>
          </p:nvPr>
        </p:nvSpPr>
        <p:spPr/>
        <p:txBody>
          <a:bodyPr/>
          <a:lstStyle/>
          <a:p>
            <a:r>
              <a:rPr lang="en-US" dirty="0" smtClean="0"/>
              <a:t>This is another example…</a:t>
            </a:r>
          </a:p>
          <a:p>
            <a:endParaRPr lang="en-US" dirty="0" smtClean="0"/>
          </a:p>
          <a:p>
            <a:r>
              <a:rPr lang="en-US" dirty="0" smtClean="0"/>
              <a:t>1</a:t>
            </a:r>
            <a:r>
              <a:rPr lang="en-US" dirty="0"/>
              <a:t>. Perhaps this “profile” is strictly to house application settings for a client-side installed application.</a:t>
            </a:r>
          </a:p>
          <a:p>
            <a:r>
              <a:rPr lang="en-US" dirty="0"/>
              <a:t>	&gt;&gt; “userconfig.xml”</a:t>
            </a:r>
          </a:p>
          <a:p>
            <a:endParaRPr lang="en-US" dirty="0"/>
          </a:p>
          <a:p>
            <a:r>
              <a:rPr lang="en-US" dirty="0"/>
              <a:t>2. Perhaps *most* of the profile is just to control some web-site display preferences, but we do want to be able to recall those preferences by User-ID.</a:t>
            </a:r>
          </a:p>
          <a:p>
            <a:r>
              <a:rPr lang="en-US" dirty="0"/>
              <a:t>	&gt;&gt; [Profile] column, of XML data, inside a database table.</a:t>
            </a:r>
          </a:p>
          <a:p>
            <a:r>
              <a:rPr lang="en-US" dirty="0"/>
              <a:t>(We would store this as XML because the only use of the data is to call up into a “Session” variable these settings for controlling some web-site rendering options. This entire document is the “value” for the web-site application.)</a:t>
            </a:r>
          </a:p>
          <a:p>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Just like treating both Zip-Codes and Social Security Numbers as strings. They are both “strings,” but in almost all cases it does not make sense to compare them or substitute one for another. We need to be more specific than “string” when defining the type. Similarly, in many (most?) cases we should define a more specific “type” for the XML when we store it.</a:t>
            </a:r>
          </a:p>
          <a:p>
            <a:endParaRPr lang="en-US" baseline="0" dirty="0" smtClean="0"/>
          </a:p>
          <a:p>
            <a:r>
              <a:rPr lang="en-US" dirty="0" smtClean="0"/>
              <a:t>DEMO</a:t>
            </a:r>
            <a:r>
              <a:rPr lang="en-US" baseline="0" dirty="0" smtClean="0"/>
              <a:t> Script #5: “xml” is quite abstract as a type. We can use XSDs as column-level constraints (and to constrain variables) in SQL Server to be more specifically typed.</a:t>
            </a:r>
            <a:endParaRPr lang="en-US" dirty="0"/>
          </a:p>
        </p:txBody>
      </p:sp>
      <p:sp>
        <p:nvSpPr>
          <p:cNvPr id="4" name="Slide Number Placeholder 3"/>
          <p:cNvSpPr>
            <a:spLocks noGrp="1"/>
          </p:cNvSpPr>
          <p:nvPr>
            <p:ph type="sldNum" sz="quarter" idx="10"/>
          </p:nvPr>
        </p:nvSpPr>
        <p:spPr/>
        <p:txBody>
          <a:bodyPr/>
          <a:lstStyle/>
          <a:p>
            <a:fld id="{C2CBC82C-5348-4F3E-98B4-4DB623159857}" type="slidenum">
              <a:rPr lang="en-US" smtClean="0"/>
              <a:pPr/>
              <a:t>49</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7DA8048-FD43-4D18-98A7-710C02210DD7}" type="slidenum">
              <a:rPr lang="en-US"/>
              <a:pPr/>
              <a:t>50</a:t>
            </a:fld>
            <a:endParaRPr lang="en-US"/>
          </a:p>
        </p:txBody>
      </p:sp>
      <p:sp>
        <p:nvSpPr>
          <p:cNvPr id="439298" name="Rectangle 2"/>
          <p:cNvSpPr>
            <a:spLocks noGrp="1" noRot="1" noChangeAspect="1" noChangeArrowheads="1" noTextEdit="1"/>
          </p:cNvSpPr>
          <p:nvPr>
            <p:ph type="sldImg"/>
          </p:nvPr>
        </p:nvSpPr>
        <p:spPr>
          <a:ln/>
        </p:spPr>
      </p:sp>
      <p:sp>
        <p:nvSpPr>
          <p:cNvPr id="439299" name="Rectangle 3"/>
          <p:cNvSpPr>
            <a:spLocks noGrp="1" noChangeArrowheads="1"/>
          </p:cNvSpPr>
          <p:nvPr>
            <p:ph type="body" idx="1"/>
          </p:nvPr>
        </p:nvSpPr>
        <p:spPr/>
        <p:txBody>
          <a:bodyPr/>
          <a:lstStyle/>
          <a:p>
            <a:pPr marL="224325" indent="-224325">
              <a:buFontTx/>
              <a:buAutoNum type="arabicPeriod"/>
            </a:pPr>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220E201-ABD2-428F-A8F5-9FA4F4CE9ED5}" type="slidenum">
              <a:rPr lang="en-US"/>
              <a:pPr/>
              <a:t>4</a:t>
            </a:fld>
            <a:endParaRPr lang="en-US"/>
          </a:p>
        </p:txBody>
      </p:sp>
      <p:sp>
        <p:nvSpPr>
          <p:cNvPr id="495618" name="Rectangle 2"/>
          <p:cNvSpPr>
            <a:spLocks noGrp="1" noRot="1" noChangeAspect="1" noChangeArrowheads="1" noTextEdit="1"/>
          </p:cNvSpPr>
          <p:nvPr>
            <p:ph type="sldImg"/>
          </p:nvPr>
        </p:nvSpPr>
        <p:spPr>
          <a:ln/>
        </p:spPr>
      </p:sp>
      <p:sp>
        <p:nvSpPr>
          <p:cNvPr id="495619" name="Rectangle 3"/>
          <p:cNvSpPr>
            <a:spLocks noGrp="1" noChangeArrowheads="1"/>
          </p:cNvSpPr>
          <p:nvPr>
            <p:ph type="body" idx="1"/>
          </p:nvPr>
        </p:nvSpPr>
        <p:spPr/>
        <p:txBody>
          <a:bodyPr/>
          <a:lstStyle/>
          <a:p>
            <a:r>
              <a:rPr lang="en-US" sz="900" dirty="0"/>
              <a:t>More choices:</a:t>
            </a:r>
          </a:p>
          <a:p>
            <a:pPr>
              <a:buFontTx/>
              <a:buChar char="•"/>
            </a:pPr>
            <a:r>
              <a:rPr lang="en-US" sz="900" dirty="0"/>
              <a:t>Use XML </a:t>
            </a:r>
            <a:r>
              <a:rPr lang="en-US" sz="900" i="1" dirty="0"/>
              <a:t>instead of </a:t>
            </a:r>
            <a:r>
              <a:rPr lang="en-US" sz="900" dirty="0"/>
              <a:t> a database?</a:t>
            </a:r>
          </a:p>
          <a:p>
            <a:pPr>
              <a:buFontTx/>
              <a:buChar char="•"/>
            </a:pPr>
            <a:r>
              <a:rPr lang="en-US" sz="900" dirty="0"/>
              <a:t>How to “store” XML:</a:t>
            </a:r>
          </a:p>
          <a:p>
            <a:pPr lvl="1">
              <a:buFontTx/>
              <a:buChar char="•"/>
            </a:pPr>
            <a:r>
              <a:rPr lang="en-US" sz="900" dirty="0"/>
              <a:t>To “shred” XML and put highly structured data into database</a:t>
            </a:r>
          </a:p>
          <a:p>
            <a:pPr lvl="1">
              <a:buFontTx/>
              <a:buChar char="•"/>
            </a:pPr>
            <a:r>
              <a:rPr lang="en-US" sz="900" dirty="0"/>
              <a:t>To store entire XML “blob” as one value in the database</a:t>
            </a:r>
          </a:p>
          <a:p>
            <a:pPr lvl="1">
              <a:buFontTx/>
              <a:buChar char="•"/>
            </a:pPr>
            <a:r>
              <a:rPr lang="en-US" sz="900" dirty="0"/>
              <a:t>Some combination / hybrid</a:t>
            </a:r>
          </a:p>
          <a:p>
            <a:pPr>
              <a:buFontTx/>
              <a:buChar char="•"/>
            </a:pPr>
            <a:r>
              <a:rPr lang="en-US" sz="900" dirty="0"/>
              <a:t>How to use XML to bolster database functionality</a:t>
            </a:r>
          </a:p>
          <a:p>
            <a:endParaRPr lang="en-US" sz="900" dirty="0"/>
          </a:p>
          <a:p>
            <a:r>
              <a:rPr lang="en-US" sz="900" dirty="0"/>
              <a:t>Arbitrary choices, often based on:</a:t>
            </a:r>
          </a:p>
          <a:p>
            <a:pPr>
              <a:buFontTx/>
              <a:buChar char="•"/>
            </a:pPr>
            <a:r>
              <a:rPr lang="en-US" sz="900" dirty="0"/>
              <a:t>Who’s doing that part of the system and what their background is, what training they recently received</a:t>
            </a:r>
          </a:p>
          <a:p>
            <a:pPr>
              <a:buFontTx/>
              <a:buChar char="•"/>
            </a:pPr>
            <a:r>
              <a:rPr lang="en-US" sz="900" dirty="0"/>
              <a:t>Relative political clout of parties involved</a:t>
            </a:r>
          </a:p>
          <a:p>
            <a:pPr>
              <a:buFontTx/>
              <a:buChar char="•"/>
            </a:pPr>
            <a:r>
              <a:rPr lang="en-US" sz="900" dirty="0"/>
              <a:t>Degree to which “fads” are chased at the organization</a:t>
            </a:r>
          </a:p>
          <a:p>
            <a:pPr>
              <a:buFontTx/>
              <a:buChar char="•"/>
            </a:pPr>
            <a:r>
              <a:rPr lang="en-US" sz="900" dirty="0"/>
              <a:t>What tools a team is using</a:t>
            </a:r>
          </a:p>
          <a:p>
            <a:pPr>
              <a:buFontTx/>
              <a:buChar char="•"/>
            </a:pPr>
            <a:r>
              <a:rPr lang="en-US" sz="900" dirty="0"/>
              <a:t>** NOTE: there are key “</a:t>
            </a:r>
            <a:r>
              <a:rPr lang="en-US" sz="900" dirty="0" err="1"/>
              <a:t>arbitrarinesses</a:t>
            </a:r>
            <a:r>
              <a:rPr lang="en-US" sz="900" dirty="0"/>
              <a:t>” in XML itself, which doesn’t help!</a:t>
            </a:r>
          </a:p>
          <a:p>
            <a:endParaRPr lang="en-US" sz="900"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Note: although Performance is outside the scope here, making a single call rather than many trips to the database is almost always a better performing option. In some cases I’ve worked on, it</a:t>
            </a:r>
            <a:r>
              <a:rPr lang="en-US" baseline="0" dirty="0" smtClean="0"/>
              <a:t> has been consistently many times faster.</a:t>
            </a:r>
          </a:p>
          <a:p>
            <a:endParaRPr lang="en-US" baseline="0" dirty="0" smtClean="0"/>
          </a:p>
          <a:p>
            <a:r>
              <a:rPr lang="en-US" baseline="0" dirty="0" smtClean="0"/>
              <a:t>Back to DEMO #2: instead of storing the “Order object XML” as one value, we can treat the XML just as a composite INPUT, and shred it into normalized relational tables.</a:t>
            </a:r>
          </a:p>
          <a:p>
            <a:endParaRPr lang="en-US" baseline="0" dirty="0" smtClean="0"/>
          </a:p>
          <a:p>
            <a:r>
              <a:rPr lang="en-US" baseline="0" dirty="0" smtClean="0"/>
              <a:t>This way the data now conforms to the rest of our world and we can use the same operations as always to deal with it. It’s no longer encumbered by the perspective of application that created it and instead becomes an enterprise data asset like any other.</a:t>
            </a:r>
            <a:endParaRPr lang="en-US" dirty="0"/>
          </a:p>
        </p:txBody>
      </p:sp>
      <p:sp>
        <p:nvSpPr>
          <p:cNvPr id="4" name="Slide Number Placeholder 3"/>
          <p:cNvSpPr>
            <a:spLocks noGrp="1"/>
          </p:cNvSpPr>
          <p:nvPr>
            <p:ph type="sldNum" sz="quarter" idx="10"/>
          </p:nvPr>
        </p:nvSpPr>
        <p:spPr/>
        <p:txBody>
          <a:bodyPr/>
          <a:lstStyle/>
          <a:p>
            <a:fld id="{C2CBC82C-5348-4F3E-98B4-4DB623159857}" type="slidenum">
              <a:rPr lang="en-US" smtClean="0"/>
              <a:pPr/>
              <a:t>51</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It’s not black and white. Many middle-ground options exist.</a:t>
            </a:r>
            <a:r>
              <a:rPr lang="en-US" baseline="0" dirty="0" smtClean="0"/>
              <a:t> Usually an extremely one-sided approach is not best. (Aristotle: the golden mean.)</a:t>
            </a:r>
          </a:p>
          <a:p>
            <a:pPr>
              <a:buFont typeface="Wingdings" pitchFamily="2" charset="2"/>
              <a:buChar char="J"/>
            </a:pPr>
            <a:r>
              <a:rPr lang="en-US" baseline="0" dirty="0" smtClean="0"/>
              <a:t> “All extremists should be shot.”</a:t>
            </a:r>
          </a:p>
          <a:p>
            <a:pPr>
              <a:buFont typeface="Wingdings" pitchFamily="2" charset="2"/>
              <a:buChar char="J"/>
            </a:pPr>
            <a:endParaRPr lang="en-US" baseline="0" dirty="0" smtClean="0"/>
          </a:p>
          <a:p>
            <a:pPr>
              <a:buFont typeface="Wingdings" pitchFamily="2" charset="2"/>
              <a:buNone/>
            </a:pPr>
            <a:r>
              <a:rPr lang="en-US" baseline="0" dirty="0" smtClean="0"/>
              <a:t>You must understand your </a:t>
            </a:r>
            <a:r>
              <a:rPr lang="en-US" b="1" baseline="0" dirty="0" smtClean="0"/>
              <a:t>use-cases</a:t>
            </a:r>
            <a:r>
              <a:rPr lang="en-US" b="0" baseline="0" dirty="0" smtClean="0"/>
              <a:t>.</a:t>
            </a:r>
          </a:p>
          <a:p>
            <a:pPr>
              <a:buFont typeface="Wingdings" pitchFamily="2" charset="2"/>
              <a:buNone/>
            </a:pPr>
            <a:r>
              <a:rPr lang="en-US" b="0" baseline="0" dirty="0" smtClean="0"/>
              <a:t>  </a:t>
            </a:r>
            <a:r>
              <a:rPr lang="en-US" b="0" baseline="0" dirty="0" smtClean="0">
                <a:sym typeface="Wingdings" pitchFamily="2" charset="2"/>
              </a:rPr>
              <a:t> Example (good): a web-service message logging system we built had only a few properties we wanted access to easily for troubleshooting and reporting (</a:t>
            </a:r>
            <a:r>
              <a:rPr lang="en-US" b="0" baseline="0" dirty="0" err="1" smtClean="0">
                <a:sym typeface="Wingdings" pitchFamily="2" charset="2"/>
              </a:rPr>
              <a:t>MessageID</a:t>
            </a:r>
            <a:r>
              <a:rPr lang="en-US" b="0" baseline="0" dirty="0" smtClean="0">
                <a:sym typeface="Wingdings" pitchFamily="2" charset="2"/>
              </a:rPr>
              <a:t>, Date, and one internal to the XML “</a:t>
            </a:r>
            <a:r>
              <a:rPr lang="en-US" b="0" baseline="0" dirty="0" err="1" smtClean="0">
                <a:sym typeface="Wingdings" pitchFamily="2" charset="2"/>
              </a:rPr>
              <a:t>CorrelationID</a:t>
            </a:r>
            <a:r>
              <a:rPr lang="en-US" b="0" baseline="0" dirty="0" smtClean="0">
                <a:sym typeface="Wingdings" pitchFamily="2" charset="2"/>
              </a:rPr>
              <a:t>”). By splitting out just those properties, we could handle the necessary queries without any extra complexity, but we still had the XML just in case.</a:t>
            </a:r>
            <a:endParaRPr lang="en-US" b="0" baseline="0" dirty="0" smtClean="0"/>
          </a:p>
          <a:p>
            <a:pPr>
              <a:buFont typeface="Wingdings" pitchFamily="2" charset="2"/>
              <a:buNone/>
            </a:pPr>
            <a:r>
              <a:rPr lang="en-US" b="0" baseline="0" dirty="0" smtClean="0"/>
              <a:t>  </a:t>
            </a:r>
            <a:r>
              <a:rPr lang="en-US" b="0" baseline="0" dirty="0" smtClean="0">
                <a:sym typeface="Wingdings" pitchFamily="2" charset="2"/>
              </a:rPr>
              <a:t> </a:t>
            </a:r>
            <a:r>
              <a:rPr lang="en-US" b="0" baseline="0" dirty="0" smtClean="0"/>
              <a:t>Example (bad): a friend’s company— had a system where they imported large XML documents by ‘shredding’ them into dozens of interrelated tables. This would be fine except that about 90% of the data was never accessed except for re-exporting the entire document re-built-up into an XML blob just like it came in. There was lots of complex code and the system was slow.</a:t>
            </a:r>
            <a:endParaRPr lang="en-US" baseline="0" dirty="0" smtClean="0"/>
          </a:p>
          <a:p>
            <a:pPr>
              <a:buFont typeface="Wingdings" pitchFamily="2" charset="2"/>
              <a:buChar char="J"/>
            </a:pPr>
            <a:endParaRPr lang="en-US" dirty="0" smtClean="0"/>
          </a:p>
          <a:p>
            <a:pPr>
              <a:buFont typeface="Wingdings" pitchFamily="2" charset="2"/>
              <a:buNone/>
            </a:pPr>
            <a:r>
              <a:rPr lang="en-US" b="1" dirty="0" smtClean="0"/>
              <a:t>Middle ground</a:t>
            </a:r>
            <a:r>
              <a:rPr lang="en-US" dirty="0" smtClean="0"/>
              <a:t>, but more XML: (DEMO #6)</a:t>
            </a:r>
            <a:r>
              <a:rPr lang="en-US" baseline="0" dirty="0" smtClean="0"/>
              <a:t> – we can extract out small bits of the XML as requirements dictate. This is useful when </a:t>
            </a:r>
            <a:r>
              <a:rPr lang="en-US" i="1" baseline="0" dirty="0" smtClean="0"/>
              <a:t>most</a:t>
            </a:r>
            <a:r>
              <a:rPr lang="en-US" i="0" baseline="0" dirty="0" smtClean="0"/>
              <a:t> of the XML remains one big chunk we don’t need to drill into. Pulling out just the one or two details we need gets us back to a pure relational view, making the data accessible just like any other.</a:t>
            </a:r>
          </a:p>
          <a:p>
            <a:pPr>
              <a:buFont typeface="Wingdings" pitchFamily="2" charset="2"/>
              <a:buNone/>
            </a:pPr>
            <a:endParaRPr lang="en-US" i="0" baseline="0" dirty="0" smtClean="0"/>
          </a:p>
          <a:p>
            <a:pPr>
              <a:buFont typeface="Wingdings" pitchFamily="2" charset="2"/>
              <a:buNone/>
            </a:pPr>
            <a:r>
              <a:rPr lang="en-US" b="1" i="0" baseline="0" dirty="0" smtClean="0"/>
              <a:t>Middle ground</a:t>
            </a:r>
            <a:r>
              <a:rPr lang="en-US" i="0" baseline="0" dirty="0" smtClean="0"/>
              <a:t>, but more relational: (DEMO #7) – primarily we may have relationally structured data… But some cases require an XML view of it. Just like making “</a:t>
            </a:r>
            <a:r>
              <a:rPr lang="en-US" i="0" baseline="0" dirty="0" err="1" smtClean="0"/>
              <a:t>FullName</a:t>
            </a:r>
            <a:r>
              <a:rPr lang="en-US" i="0" baseline="0" dirty="0" smtClean="0"/>
              <a:t>” a column in some view (by doing “</a:t>
            </a:r>
            <a:r>
              <a:rPr lang="en-US" i="0" baseline="0" dirty="0" err="1" smtClean="0"/>
              <a:t>LastName</a:t>
            </a:r>
            <a:r>
              <a:rPr lang="en-US" i="0" baseline="0" dirty="0" smtClean="0"/>
              <a:t> + ‘,’ + </a:t>
            </a:r>
            <a:r>
              <a:rPr lang="en-US" i="0" baseline="0" dirty="0" err="1" smtClean="0"/>
              <a:t>FirstName</a:t>
            </a:r>
            <a:r>
              <a:rPr lang="en-US" i="0" baseline="0" dirty="0" smtClean="0"/>
              <a:t>”), we can expose other data as XML in views or procedures. (Graduating to trigger-managed columns, indexed views, etc. as needed to achieve the required performance.)</a:t>
            </a:r>
          </a:p>
          <a:p>
            <a:pPr>
              <a:buFont typeface="Wingdings" pitchFamily="2" charset="2"/>
              <a:buNone/>
            </a:pPr>
            <a:endParaRPr lang="en-US" dirty="0" smtClean="0"/>
          </a:p>
        </p:txBody>
      </p:sp>
      <p:sp>
        <p:nvSpPr>
          <p:cNvPr id="4" name="Slide Number Placeholder 3"/>
          <p:cNvSpPr>
            <a:spLocks noGrp="1"/>
          </p:cNvSpPr>
          <p:nvPr>
            <p:ph type="sldNum" sz="quarter" idx="10"/>
          </p:nvPr>
        </p:nvSpPr>
        <p:spPr/>
        <p:txBody>
          <a:bodyPr/>
          <a:lstStyle/>
          <a:p>
            <a:fld id="{C2CBC82C-5348-4F3E-98B4-4DB623159857}" type="slidenum">
              <a:rPr lang="en-US" smtClean="0"/>
              <a:pPr/>
              <a:t>53</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XSD improvements are useful, even in the “purely relational” model. It allows us to better define</a:t>
            </a:r>
            <a:r>
              <a:rPr lang="en-US" baseline="0" dirty="0" smtClean="0"/>
              <a:t> the “more specific type” that a particular XML attribute really is.</a:t>
            </a:r>
          </a:p>
          <a:p>
            <a:endParaRPr lang="en-US" baseline="0" dirty="0" smtClean="0"/>
          </a:p>
          <a:p>
            <a:r>
              <a:rPr lang="en-US" baseline="0" dirty="0" err="1" smtClean="0"/>
              <a:t>XQuery</a:t>
            </a:r>
            <a:r>
              <a:rPr lang="en-US" baseline="0" dirty="0" smtClean="0"/>
              <a:t>: I argue that </a:t>
            </a:r>
            <a:r>
              <a:rPr lang="en-US" baseline="0" dirty="0" err="1" smtClean="0"/>
              <a:t>XQuery</a:t>
            </a:r>
            <a:r>
              <a:rPr lang="en-US" baseline="0" dirty="0" smtClean="0"/>
              <a:t> use should be restricted to the “boundary” of the database. Import and Export. Inside, the data should be treated as relationally structured. So </a:t>
            </a:r>
            <a:r>
              <a:rPr lang="en-US" baseline="0" dirty="0" err="1" smtClean="0"/>
              <a:t>XQuery</a:t>
            </a:r>
            <a:r>
              <a:rPr lang="en-US" baseline="0" dirty="0" smtClean="0"/>
              <a:t> improvements aren’t that interesting if we’re really using the features the way we should.</a:t>
            </a:r>
            <a:endParaRPr lang="en-US" b="0" baseline="0" dirty="0" smtClean="0"/>
          </a:p>
          <a:p>
            <a:endParaRPr lang="en-US" b="0" baseline="0" dirty="0" smtClean="0"/>
          </a:p>
          <a:p>
            <a:r>
              <a:rPr lang="en-US" b="0" baseline="0" dirty="0" smtClean="0"/>
              <a:t>XML DML improvements should be </a:t>
            </a:r>
            <a:r>
              <a:rPr lang="en-US" b="1" baseline="0" dirty="0" smtClean="0"/>
              <a:t>really uninteresting</a:t>
            </a:r>
            <a:r>
              <a:rPr lang="en-US" b="0" baseline="0" dirty="0" smtClean="0"/>
              <a:t> to us if we follow 1NF when considering XML. If we are updating some individual nugget within the XML, then </a:t>
            </a:r>
            <a:r>
              <a:rPr lang="en-US" b="0" i="1" baseline="0" dirty="0" smtClean="0"/>
              <a:t>by definition</a:t>
            </a:r>
            <a:r>
              <a:rPr lang="en-US" b="1" i="1" baseline="0" dirty="0" smtClean="0"/>
              <a:t> </a:t>
            </a:r>
            <a:r>
              <a:rPr lang="en-US" b="0" i="0" baseline="0" dirty="0" smtClean="0"/>
              <a:t>we are interested in some </a:t>
            </a:r>
            <a:r>
              <a:rPr lang="en-US" b="1" i="0" baseline="0" dirty="0" smtClean="0"/>
              <a:t>sub-part</a:t>
            </a:r>
            <a:r>
              <a:rPr lang="en-US" b="0" i="0" baseline="0" dirty="0" smtClean="0"/>
              <a:t> of the XML’s value! That violates 1NF.</a:t>
            </a:r>
          </a:p>
          <a:p>
            <a:endParaRPr lang="en-US" b="0" i="0" baseline="0" dirty="0" smtClean="0"/>
          </a:p>
          <a:p>
            <a:r>
              <a:rPr lang="en-US" baseline="0" dirty="0" smtClean="0"/>
              <a:t>(Remember </a:t>
            </a:r>
            <a:r>
              <a:rPr lang="en-US" b="1" baseline="0" dirty="0" smtClean="0"/>
              <a:t>Eric’s Axioms #4</a:t>
            </a:r>
            <a:r>
              <a:rPr lang="en-US" b="0" baseline="0" dirty="0" smtClean="0"/>
              <a:t>: just because Microsoft says we </a:t>
            </a:r>
            <a:r>
              <a:rPr lang="en-US" b="0" i="1" baseline="0" dirty="0" smtClean="0"/>
              <a:t>can</a:t>
            </a:r>
            <a:r>
              <a:rPr lang="en-US" b="0" i="0" baseline="0" dirty="0" smtClean="0"/>
              <a:t> …)</a:t>
            </a:r>
            <a:endParaRPr lang="en-US" b="0" i="0" dirty="0"/>
          </a:p>
        </p:txBody>
      </p:sp>
      <p:sp>
        <p:nvSpPr>
          <p:cNvPr id="4" name="Slide Number Placeholder 3"/>
          <p:cNvSpPr>
            <a:spLocks noGrp="1"/>
          </p:cNvSpPr>
          <p:nvPr>
            <p:ph type="sldNum" sz="quarter" idx="10"/>
          </p:nvPr>
        </p:nvSpPr>
        <p:spPr/>
        <p:txBody>
          <a:bodyPr/>
          <a:lstStyle/>
          <a:p>
            <a:fld id="{C2CBC82C-5348-4F3E-98B4-4DB623159857}" type="slidenum">
              <a:rPr lang="en-US" smtClean="0"/>
              <a:pPr/>
              <a:t>54</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7DA8048-FD43-4D18-98A7-710C02210DD7}" type="slidenum">
              <a:rPr lang="en-US"/>
              <a:pPr/>
              <a:t>55</a:t>
            </a:fld>
            <a:endParaRPr lang="en-US"/>
          </a:p>
        </p:txBody>
      </p:sp>
      <p:sp>
        <p:nvSpPr>
          <p:cNvPr id="439298" name="Rectangle 2"/>
          <p:cNvSpPr>
            <a:spLocks noGrp="1" noRot="1" noChangeAspect="1" noChangeArrowheads="1" noTextEdit="1"/>
          </p:cNvSpPr>
          <p:nvPr>
            <p:ph type="sldImg"/>
          </p:nvPr>
        </p:nvSpPr>
        <p:spPr>
          <a:ln/>
        </p:spPr>
      </p:sp>
      <p:sp>
        <p:nvSpPr>
          <p:cNvPr id="439299" name="Rectangle 3"/>
          <p:cNvSpPr>
            <a:spLocks noGrp="1" noChangeArrowheads="1"/>
          </p:cNvSpPr>
          <p:nvPr>
            <p:ph type="body" idx="1"/>
          </p:nvPr>
        </p:nvSpPr>
        <p:spPr/>
        <p:txBody>
          <a:bodyPr/>
          <a:lstStyle/>
          <a:p>
            <a:pPr marL="224325" indent="-224325">
              <a:buFontTx/>
              <a:buAutoNum type="arabicPeriod"/>
            </a:pPr>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CBF795-82F8-438B-ADBA-36A423731712}" type="slidenum">
              <a:rPr lang="en-US"/>
              <a:pPr/>
              <a:t>57</a:t>
            </a:fld>
            <a:endParaRPr lang="en-US"/>
          </a:p>
        </p:txBody>
      </p:sp>
      <p:sp>
        <p:nvSpPr>
          <p:cNvPr id="481282" name="Rectangle 2"/>
          <p:cNvSpPr>
            <a:spLocks noGrp="1" noRot="1" noChangeAspect="1" noChangeArrowheads="1" noTextEdit="1"/>
          </p:cNvSpPr>
          <p:nvPr>
            <p:ph type="sldImg"/>
          </p:nvPr>
        </p:nvSpPr>
        <p:spPr>
          <a:ln/>
        </p:spPr>
      </p:sp>
      <p:sp>
        <p:nvSpPr>
          <p:cNvPr id="481283" name="Rectangle 3"/>
          <p:cNvSpPr>
            <a:spLocks noGrp="1" noChangeArrowheads="1"/>
          </p:cNvSpPr>
          <p:nvPr>
            <p:ph type="body" idx="1"/>
          </p:nvPr>
        </p:nvSpPr>
        <p:spPr/>
        <p:txBody>
          <a:bodyPr/>
          <a:lstStyle/>
          <a:p>
            <a:pPr>
              <a:lnSpc>
                <a:spcPct val="80000"/>
              </a:lnSpc>
            </a:pPr>
            <a:r>
              <a:rPr lang="en-US" sz="800" dirty="0"/>
              <a:t>COMPOSE:</a:t>
            </a:r>
          </a:p>
          <a:p>
            <a:pPr>
              <a:lnSpc>
                <a:spcPct val="80000"/>
              </a:lnSpc>
              <a:buFontTx/>
              <a:buChar char="•"/>
            </a:pPr>
            <a:r>
              <a:rPr lang="en-US" sz="800" dirty="0"/>
              <a:t>Generally (but not always) it is easier to re-compose a complex “value” for those times you want the whole thing rather than break apart the complex value when you want the inner pieces.</a:t>
            </a:r>
          </a:p>
          <a:p>
            <a:pPr>
              <a:lnSpc>
                <a:spcPct val="80000"/>
              </a:lnSpc>
              <a:buFontTx/>
              <a:buChar char="•"/>
            </a:pPr>
            <a:r>
              <a:rPr lang="en-US" sz="800" dirty="0"/>
              <a:t>If you have regular use-cases where you are drilling into “single” XML values for some of their details, it probably makes sense to split it apart before storing in the database.</a:t>
            </a:r>
          </a:p>
          <a:p>
            <a:pPr>
              <a:lnSpc>
                <a:spcPct val="80000"/>
              </a:lnSpc>
            </a:pPr>
            <a:endParaRPr lang="en-US" sz="800" dirty="0"/>
          </a:p>
          <a:p>
            <a:pPr>
              <a:lnSpc>
                <a:spcPct val="80000"/>
              </a:lnSpc>
            </a:pPr>
            <a:r>
              <a:rPr lang="en-US" sz="800" dirty="0"/>
              <a:t>REDUNDANCY:</a:t>
            </a:r>
          </a:p>
          <a:p>
            <a:pPr>
              <a:lnSpc>
                <a:spcPct val="80000"/>
              </a:lnSpc>
              <a:buFontTx/>
              <a:buChar char="•"/>
            </a:pPr>
            <a:r>
              <a:rPr lang="en-US" sz="800" dirty="0"/>
              <a:t>In many systems it makes sense to provide data-access routines for multiple levels of detail.</a:t>
            </a:r>
          </a:p>
          <a:p>
            <a:pPr>
              <a:lnSpc>
                <a:spcPct val="80000"/>
              </a:lnSpc>
              <a:buFontTx/>
              <a:buChar char="•"/>
            </a:pPr>
            <a:r>
              <a:rPr lang="en-US" sz="800" dirty="0"/>
              <a:t>For our “User Profiles,” we might have a database view that pulls together an XML document just like the first picture. But it’s not actually stored that way, and if someone edits anything about the User or Department, the next time the User Profile is queried, it will reflect those changes.</a:t>
            </a:r>
          </a:p>
          <a:p>
            <a:pPr>
              <a:lnSpc>
                <a:spcPct val="80000"/>
              </a:lnSpc>
              <a:buFontTx/>
              <a:buChar char="•"/>
            </a:pPr>
            <a:r>
              <a:rPr lang="en-US" sz="800" dirty="0"/>
              <a:t>You may also actually store multiple structures of the same data to ease performance concerns. But the multiple versions must be carefully managed. Ideally you extend the database (e.g. with triggers) to manage those copies and never leave it up to the benevolence of application routines.</a:t>
            </a:r>
          </a:p>
          <a:p>
            <a:pPr>
              <a:lnSpc>
                <a:spcPct val="80000"/>
              </a:lnSpc>
            </a:pPr>
            <a:endParaRPr lang="en-US" sz="800" dirty="0"/>
          </a:p>
          <a:p>
            <a:pPr>
              <a:lnSpc>
                <a:spcPct val="80000"/>
              </a:lnSpc>
            </a:pPr>
            <a:r>
              <a:rPr lang="en-US" sz="800" dirty="0"/>
              <a:t>FLEXIBILITY:</a:t>
            </a:r>
          </a:p>
          <a:p>
            <a:pPr>
              <a:lnSpc>
                <a:spcPct val="80000"/>
              </a:lnSpc>
              <a:buFontTx/>
              <a:buChar char="•"/>
            </a:pPr>
            <a:r>
              <a:rPr lang="en-US" sz="800" dirty="0"/>
              <a:t>The relational model is the best logical structure to support a wide range of uses of the data. Try to think beyond the first use cases when deciding whether to “shred” some complex value into its subordinate parts.</a:t>
            </a:r>
          </a:p>
          <a:p>
            <a:pPr>
              <a:lnSpc>
                <a:spcPct val="80000"/>
              </a:lnSpc>
              <a:buFontTx/>
              <a:buChar char="•"/>
            </a:pPr>
            <a:r>
              <a:rPr lang="en-US" sz="800" dirty="0"/>
              <a:t>Consider </a:t>
            </a:r>
            <a:r>
              <a:rPr lang="en-US" sz="800" u="sng" dirty="0"/>
              <a:t>who</a:t>
            </a:r>
            <a:r>
              <a:rPr lang="en-US" sz="800" dirty="0"/>
              <a:t> is going to use the data later. What programs. What skill level of users. For what purposes. Can they query the data using (only) standard database operations? Or do they need to use some custom library or tool?</a:t>
            </a:r>
          </a:p>
          <a:p>
            <a:pPr>
              <a:lnSpc>
                <a:spcPct val="80000"/>
              </a:lnSpc>
              <a:buFontTx/>
              <a:buChar char="•"/>
            </a:pPr>
            <a:r>
              <a:rPr lang="en-US" sz="800" dirty="0"/>
              <a:t>Don’t add complexity without commensurate power.</a:t>
            </a:r>
          </a:p>
          <a:p>
            <a:pPr>
              <a:lnSpc>
                <a:spcPct val="80000"/>
              </a:lnSpc>
            </a:pPr>
            <a:endParaRPr lang="en-US" sz="800" dirty="0"/>
          </a:p>
          <a:p>
            <a:pPr>
              <a:lnSpc>
                <a:spcPct val="80000"/>
              </a:lnSpc>
            </a:pPr>
            <a:r>
              <a:rPr lang="en-US" sz="800" dirty="0"/>
              <a:t>LONGEVITY:</a:t>
            </a:r>
          </a:p>
          <a:p>
            <a:pPr>
              <a:lnSpc>
                <a:spcPct val="80000"/>
              </a:lnSpc>
              <a:buFontTx/>
              <a:buChar char="•"/>
            </a:pPr>
            <a:r>
              <a:rPr lang="en-US" sz="800" dirty="0"/>
              <a:t>We can imagine examples where the only uses of the XML will be one particular creator of it and one particular consumer. Image the “embroidered shoes” configuration application. It’s only the little web page that let’s users choose embroidery options, plus the system downstream that reads that data when finishing the shoes for that order. There may be </a:t>
            </a:r>
            <a:r>
              <a:rPr lang="en-US" sz="800" u="sng" dirty="0"/>
              <a:t>nowhere</a:t>
            </a:r>
            <a:r>
              <a:rPr lang="en-US" sz="800" dirty="0"/>
              <a:t> between those that cares about the information.</a:t>
            </a:r>
          </a:p>
          <a:p>
            <a:pPr>
              <a:lnSpc>
                <a:spcPct val="80000"/>
              </a:lnSpc>
              <a:buFontTx/>
              <a:buChar char="•"/>
            </a:pPr>
            <a:r>
              <a:rPr lang="en-US" sz="800" dirty="0"/>
              <a:t>Deliberately ask that question! Confirm that the probability of such a need or very </a:t>
            </a:r>
            <a:r>
              <a:rPr lang="en-US" sz="800" dirty="0" err="1"/>
              <a:t>low.Consider</a:t>
            </a:r>
            <a:r>
              <a:rPr lang="en-US" sz="800" dirty="0"/>
              <a:t> parts of the system you don’t work on… perhaps the accounting system, or inventory control. (How do we know what colors of embroidery thread we must order?)</a:t>
            </a:r>
          </a:p>
          <a:p>
            <a:pPr>
              <a:lnSpc>
                <a:spcPct val="80000"/>
              </a:lnSpc>
              <a:buFontTx/>
              <a:buChar char="•"/>
            </a:pPr>
            <a:r>
              <a:rPr lang="en-US" sz="800" dirty="0"/>
              <a:t>It’s a common mistake to think the current use-cases, or the current application is the final use of the data. That’s almost never true (unless the project fails or you go out of business).</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4E0BCE3-5327-4060-8A6C-08E15E41B123}" type="slidenum">
              <a:rPr lang="en-US"/>
              <a:pPr/>
              <a:t>58</a:t>
            </a:fld>
            <a:endParaRPr lang="en-US"/>
          </a:p>
        </p:txBody>
      </p:sp>
      <p:sp>
        <p:nvSpPr>
          <p:cNvPr id="458754" name="Rectangle 2"/>
          <p:cNvSpPr>
            <a:spLocks noGrp="1" noRot="1" noChangeAspect="1" noChangeArrowheads="1" noTextEdit="1"/>
          </p:cNvSpPr>
          <p:nvPr>
            <p:ph type="sldImg"/>
          </p:nvPr>
        </p:nvSpPr>
        <p:spPr>
          <a:ln/>
        </p:spPr>
      </p:sp>
      <p:sp>
        <p:nvSpPr>
          <p:cNvPr id="458755" name="Rectangle 3"/>
          <p:cNvSpPr>
            <a:spLocks noGrp="1" noChangeArrowheads="1"/>
          </p:cNvSpPr>
          <p:nvPr>
            <p:ph type="body" idx="1"/>
          </p:nvPr>
        </p:nvSpPr>
        <p:spPr/>
        <p:txBody>
          <a:bodyPr/>
          <a:lstStyle/>
          <a:p>
            <a:r>
              <a:rPr lang="en-US" dirty="0"/>
              <a:t>It is not a question of </a:t>
            </a:r>
            <a:r>
              <a:rPr lang="en-US" u="sng" dirty="0"/>
              <a:t>whether</a:t>
            </a:r>
            <a:r>
              <a:rPr lang="en-US" dirty="0"/>
              <a:t> to use Relational or XML. It is a question of which technology to use for </a:t>
            </a:r>
            <a:r>
              <a:rPr lang="en-US" u="sng" dirty="0"/>
              <a:t>which parts</a:t>
            </a:r>
            <a:r>
              <a:rPr lang="en-US" dirty="0"/>
              <a:t> of the system and under </a:t>
            </a:r>
            <a:r>
              <a:rPr lang="en-US" u="sng" dirty="0"/>
              <a:t>what circumstances</a:t>
            </a:r>
            <a:r>
              <a:rPr lang="en-US" dirty="0"/>
              <a:t>.</a:t>
            </a:r>
          </a:p>
          <a:p>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18C2417-61AE-4F58-A62A-B5EA1FF47103}" type="slidenum">
              <a:rPr lang="en-US"/>
              <a:pPr/>
              <a:t>59</a:t>
            </a:fld>
            <a:endParaRPr lang="en-US"/>
          </a:p>
        </p:txBody>
      </p:sp>
      <p:sp>
        <p:nvSpPr>
          <p:cNvPr id="485378" name="Rectangle 2"/>
          <p:cNvSpPr>
            <a:spLocks noGrp="1" noRot="1" noChangeAspect="1" noChangeArrowheads="1" noTextEdit="1"/>
          </p:cNvSpPr>
          <p:nvPr>
            <p:ph type="sldImg"/>
          </p:nvPr>
        </p:nvSpPr>
        <p:spPr>
          <a:ln/>
        </p:spPr>
      </p:sp>
      <p:sp>
        <p:nvSpPr>
          <p:cNvPr id="485379" name="Rectangle 3"/>
          <p:cNvSpPr>
            <a:spLocks noGrp="1" noChangeArrowheads="1"/>
          </p:cNvSpPr>
          <p:nvPr>
            <p:ph type="body" idx="1"/>
          </p:nvPr>
        </p:nvSpPr>
        <p:spPr/>
        <p:txBody>
          <a:bodyPr/>
          <a:lstStyle/>
          <a:p>
            <a:r>
              <a:rPr lang="en-US" dirty="0" smtClean="0"/>
              <a:t>“What First Normal Form Really Means” is probably the best 20-or-so</a:t>
            </a:r>
            <a:r>
              <a:rPr lang="en-US" baseline="0" dirty="0" smtClean="0"/>
              <a:t> pages I’ve read in terms of really understanding what the database should be. I highly recommend it.</a:t>
            </a:r>
          </a:p>
          <a:p>
            <a:endParaRPr lang="en-US" baseline="0" dirty="0" smtClean="0"/>
          </a:p>
          <a:p>
            <a:endParaRPr lang="en-US" dirty="0" smtClean="0"/>
          </a:p>
          <a:p>
            <a:r>
              <a:rPr lang="en-US" b="1" dirty="0" smtClean="0"/>
              <a:t>Feedback—</a:t>
            </a:r>
          </a:p>
          <a:p>
            <a:r>
              <a:rPr lang="en-US" dirty="0" smtClean="0"/>
              <a:t>Please let me know if you have other great ways to use XML,</a:t>
            </a:r>
          </a:p>
          <a:p>
            <a:r>
              <a:rPr lang="en-US" dirty="0" smtClean="0"/>
              <a:t>or if you think this is all bunk and nobody should,</a:t>
            </a:r>
          </a:p>
          <a:p>
            <a:r>
              <a:rPr lang="en-US" dirty="0" smtClean="0"/>
              <a:t>or if there is anything I could improve with this presentation.</a:t>
            </a:r>
          </a:p>
          <a:p>
            <a:endParaRPr lang="en-US" dirty="0" smtClean="0"/>
          </a:p>
          <a:p>
            <a:r>
              <a:rPr lang="en-US" dirty="0" smtClean="0"/>
              <a:t>Thank</a:t>
            </a:r>
            <a:r>
              <a:rPr lang="en-US" baseline="0" dirty="0" smtClean="0"/>
              <a:t> you in advance.</a:t>
            </a:r>
          </a:p>
          <a:p>
            <a:r>
              <a:rPr lang="en-US" baseline="0" dirty="0" smtClean="0"/>
              <a:t>—Eric Wilson</a:t>
            </a:r>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Most of us start our career with some mix of theory (e.g. from an undergrad education) and learn various tips,</a:t>
            </a:r>
            <a:r>
              <a:rPr lang="en-US" baseline="0" dirty="0" smtClean="0"/>
              <a:t> tricks, “best practices,” and other techniques along the way.</a:t>
            </a:r>
          </a:p>
          <a:p>
            <a:endParaRPr lang="en-US" baseline="0" dirty="0" smtClean="0"/>
          </a:p>
          <a:p>
            <a:r>
              <a:rPr lang="en-US" baseline="0" dirty="0" smtClean="0"/>
              <a:t>I personally think the industry is chock full of recipe-approaches and we don’t need much more of it. Instead, I believe gaining a better understanding of some of the underlying “enduring principles” will serve you better. It will last longer and give you the tools to better develop your own “tips and tricks” as needed. It also helps you better evaluate recipe approaches as they come along.</a:t>
            </a:r>
          </a:p>
          <a:p>
            <a:endParaRPr lang="en-US" baseline="0" dirty="0" smtClean="0"/>
          </a:p>
          <a:p>
            <a:r>
              <a:rPr lang="en-US" baseline="0" dirty="0" smtClean="0"/>
              <a:t>This is intended to be more “education” than “training” in a sense.</a:t>
            </a:r>
          </a:p>
          <a:p>
            <a:endParaRPr lang="en-US" baseline="0" dirty="0" smtClean="0"/>
          </a:p>
          <a:p>
            <a:r>
              <a:rPr lang="en-US" baseline="0" dirty="0" smtClean="0"/>
              <a:t>I like how Chris Date puts it [Date06b, p. 22]:</a:t>
            </a:r>
            <a:endParaRPr lang="en-US" i="1" baseline="0" dirty="0" smtClean="0"/>
          </a:p>
          <a:p>
            <a:pPr lvl="1">
              <a:buFont typeface="Arial" pitchFamily="34" charset="0"/>
              <a:buNone/>
            </a:pPr>
            <a:r>
              <a:rPr lang="en-US" i="1" baseline="0" dirty="0" smtClean="0"/>
              <a:t>“Whichever [product] you do choose, you’ll be able to make much better use of it if you’re familiar with the underlying theory than you would be able to do otherwise...”</a:t>
            </a:r>
            <a:endParaRPr lang="en-US" i="1" dirty="0"/>
          </a:p>
        </p:txBody>
      </p:sp>
      <p:sp>
        <p:nvSpPr>
          <p:cNvPr id="4" name="Footer Placeholder 3"/>
          <p:cNvSpPr>
            <a:spLocks noGrp="1"/>
          </p:cNvSpPr>
          <p:nvPr>
            <p:ph type="ftr" sz="quarter" idx="10"/>
          </p:nvPr>
        </p:nvSpPr>
        <p:spPr/>
        <p:txBody>
          <a:bodyPr/>
          <a:lstStyle/>
          <a:p>
            <a:r>
              <a:rPr lang="en-US" dirty="0" smtClean="0"/>
              <a:t>Copyright © 2008, Eric M. Wilson (ewilson@datazulu.com)</a:t>
            </a:r>
            <a:endParaRPr lang="en-US" dirty="0"/>
          </a:p>
        </p:txBody>
      </p:sp>
      <p:sp>
        <p:nvSpPr>
          <p:cNvPr id="5" name="Slide Number Placeholder 4"/>
          <p:cNvSpPr>
            <a:spLocks noGrp="1"/>
          </p:cNvSpPr>
          <p:nvPr>
            <p:ph type="sldNum" sz="quarter" idx="11"/>
          </p:nvPr>
        </p:nvSpPr>
        <p:spPr/>
        <p:txBody>
          <a:bodyPr/>
          <a:lstStyle/>
          <a:p>
            <a:fld id="{E262179D-EDCA-40B2-9F4E-FC52314261C4}" type="slidenum">
              <a:rPr lang="en-US" smtClean="0"/>
              <a:pPr/>
              <a:t>61</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Goals</a:t>
            </a:r>
          </a:p>
          <a:p>
            <a:pPr lvl="1"/>
            <a:r>
              <a:rPr lang="en-US" dirty="0" smtClean="0"/>
              <a:t>Relational</a:t>
            </a:r>
            <a:r>
              <a:rPr lang="en-US" baseline="0" dirty="0" smtClean="0"/>
              <a:t> database principles.</a:t>
            </a:r>
          </a:p>
          <a:p>
            <a:pPr lvl="1"/>
            <a:r>
              <a:rPr lang="en-US" baseline="0" dirty="0" smtClean="0"/>
              <a:t>“Theory” – as long as it is practical.</a:t>
            </a:r>
          </a:p>
          <a:p>
            <a:pPr lvl="1"/>
            <a:r>
              <a:rPr lang="en-US" baseline="0" dirty="0" smtClean="0"/>
              <a:t>Clarify misconceptions, terminology.</a:t>
            </a:r>
          </a:p>
          <a:p>
            <a:pPr lvl="1"/>
            <a:r>
              <a:rPr lang="en-US" baseline="0" dirty="0" smtClean="0"/>
              <a:t>“Things I wish I had known earlier in my career.”</a:t>
            </a:r>
          </a:p>
          <a:p>
            <a:r>
              <a:rPr lang="en-US" dirty="0" smtClean="0"/>
              <a:t>Non-goals</a:t>
            </a:r>
          </a:p>
          <a:p>
            <a:pPr lvl="1"/>
            <a:r>
              <a:rPr lang="en-US" dirty="0" smtClean="0"/>
              <a:t>Teach “predicate logic” (or set-theory) in depth.</a:t>
            </a:r>
            <a:endParaRPr lang="en-US" baseline="0" dirty="0" smtClean="0"/>
          </a:p>
          <a:p>
            <a:pPr lvl="1"/>
            <a:r>
              <a:rPr lang="en-US" baseline="0" dirty="0" smtClean="0"/>
              <a:t>Review </a:t>
            </a:r>
            <a:r>
              <a:rPr lang="en-US" dirty="0" smtClean="0"/>
              <a:t>l</a:t>
            </a:r>
            <a:r>
              <a:rPr lang="en-US" baseline="0" dirty="0" smtClean="0"/>
              <a:t>iterature or painstaking formal definitions.</a:t>
            </a:r>
          </a:p>
          <a:p>
            <a:endParaRPr lang="en-US" dirty="0"/>
          </a:p>
        </p:txBody>
      </p:sp>
      <p:sp>
        <p:nvSpPr>
          <p:cNvPr id="4" name="Slide Number Placeholder 3"/>
          <p:cNvSpPr>
            <a:spLocks noGrp="1"/>
          </p:cNvSpPr>
          <p:nvPr>
            <p:ph type="sldNum" sz="quarter" idx="10"/>
          </p:nvPr>
        </p:nvSpPr>
        <p:spPr/>
        <p:txBody>
          <a:bodyPr/>
          <a:lstStyle/>
          <a:p>
            <a:fld id="{E262179D-EDCA-40B2-9F4E-FC52314261C4}" type="slidenum">
              <a:rPr lang="en-US" smtClean="0"/>
              <a:pPr/>
              <a:t>62</a:t>
            </a:fld>
            <a:endParaRPr lang="en-US"/>
          </a:p>
        </p:txBody>
      </p:sp>
      <p:sp>
        <p:nvSpPr>
          <p:cNvPr id="5" name="Footer Placeholder 4"/>
          <p:cNvSpPr>
            <a:spLocks noGrp="1"/>
          </p:cNvSpPr>
          <p:nvPr>
            <p:ph type="ftr" sz="quarter" idx="11"/>
          </p:nvPr>
        </p:nvSpPr>
        <p:spPr/>
        <p:txBody>
          <a:bodyPr/>
          <a:lstStyle/>
          <a:p>
            <a:r>
              <a:rPr lang="en-US" smtClean="0"/>
              <a:t>Copyright © 2008, Eric M. Wilson (ewilson@datazulu.com)</a:t>
            </a:r>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Remember how much the theoretical underpinnings plays back into the hands-on design.</a:t>
            </a:r>
          </a:p>
          <a:p>
            <a:endParaRPr lang="en-US" dirty="0" smtClean="0"/>
          </a:p>
          <a:p>
            <a:r>
              <a:rPr lang="en-US" b="1" dirty="0" smtClean="0"/>
              <a:t>Take just 1NF in review, as an example:</a:t>
            </a:r>
          </a:p>
          <a:p>
            <a:r>
              <a:rPr lang="en-US" dirty="0" smtClean="0"/>
              <a:t>1NF is particular useful defining attributes. So much confusion exists about things like XML or documents, things MS</a:t>
            </a:r>
            <a:r>
              <a:rPr lang="en-US" baseline="0" dirty="0" smtClean="0"/>
              <a:t> calls “beyond relational” (which is flat-out wrong). Understanding 1NF means we can determine when it’s okay to store complex values as they are (like some XML document), or whether we really should “shred” the values into their component parts before putting into a table.</a:t>
            </a:r>
          </a:p>
          <a:p>
            <a:endParaRPr lang="en-US" baseline="0" dirty="0" smtClean="0"/>
          </a:p>
          <a:p>
            <a:r>
              <a:rPr lang="en-US" baseline="0" dirty="0" smtClean="0"/>
              <a:t>1NF also helps separate Entities we may have overloaded. For example, in particle microscopy, we have “FIB” (focused ion beam) columns and “SEM” (scanning electron microscope) columns. Both have a characteristic called “Aperture.” But underneath they are not of compatible types. Turns out one is a voltage measurement and the other is a physical diameter. If we just think of types like “floats” we put these two sets of values together with many logical issues to sort out later.</a:t>
            </a:r>
            <a:endParaRPr lang="en-US" dirty="0"/>
          </a:p>
        </p:txBody>
      </p:sp>
      <p:sp>
        <p:nvSpPr>
          <p:cNvPr id="4" name="Footer Placeholder 3"/>
          <p:cNvSpPr>
            <a:spLocks noGrp="1"/>
          </p:cNvSpPr>
          <p:nvPr>
            <p:ph type="ftr" sz="quarter" idx="10"/>
          </p:nvPr>
        </p:nvSpPr>
        <p:spPr/>
        <p:txBody>
          <a:bodyPr/>
          <a:lstStyle/>
          <a:p>
            <a:r>
              <a:rPr lang="en-US" smtClean="0"/>
              <a:t>Copyright © 2008, Eric M. Wilson (ewilson@datazulu.com)</a:t>
            </a:r>
            <a:endParaRPr lang="en-US"/>
          </a:p>
        </p:txBody>
      </p:sp>
      <p:sp>
        <p:nvSpPr>
          <p:cNvPr id="5" name="Slide Number Placeholder 4"/>
          <p:cNvSpPr>
            <a:spLocks noGrp="1"/>
          </p:cNvSpPr>
          <p:nvPr>
            <p:ph type="sldNum" sz="quarter" idx="11"/>
          </p:nvPr>
        </p:nvSpPr>
        <p:spPr/>
        <p:txBody>
          <a:bodyPr/>
          <a:lstStyle/>
          <a:p>
            <a:fld id="{E262179D-EDCA-40B2-9F4E-FC52314261C4}" type="slidenum">
              <a:rPr lang="en-US" smtClean="0"/>
              <a:pPr/>
              <a:t>63</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D594F28-5A37-4944-9DF0-1F3B2E9A7E32}" type="slidenum">
              <a:rPr lang="en-US"/>
              <a:pPr/>
              <a:t>5</a:t>
            </a:fld>
            <a:endParaRPr lang="en-US"/>
          </a:p>
        </p:txBody>
      </p:sp>
      <p:sp>
        <p:nvSpPr>
          <p:cNvPr id="370690" name="Rectangle 2"/>
          <p:cNvSpPr>
            <a:spLocks noGrp="1" noRot="1" noChangeAspect="1" noChangeArrowheads="1" noTextEdit="1"/>
          </p:cNvSpPr>
          <p:nvPr>
            <p:ph type="sldImg"/>
          </p:nvPr>
        </p:nvSpPr>
        <p:spPr>
          <a:ln/>
        </p:spPr>
      </p:sp>
      <p:sp>
        <p:nvSpPr>
          <p:cNvPr id="370691" name="Rectangle 3"/>
          <p:cNvSpPr>
            <a:spLocks noGrp="1" noChangeArrowheads="1"/>
          </p:cNvSpPr>
          <p:nvPr>
            <p:ph type="body" idx="1"/>
          </p:nvPr>
        </p:nvSpPr>
        <p:spPr/>
        <p:txBody>
          <a:bodyPr/>
          <a:lstStyle/>
          <a:p>
            <a:r>
              <a:rPr lang="en-US"/>
              <a:t>Making design decisions from the principles underlying database management we are able to use the best of both XML and relational database technology.</a:t>
            </a:r>
          </a:p>
          <a:p>
            <a:r>
              <a:rPr lang="en-US"/>
              <a:t>We understand our choices and the tradeoffs we made. We remove ego and fanaticism from the mix. And we can explain and defend the designs to others.</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Before we</a:t>
            </a:r>
            <a:r>
              <a:rPr lang="en-US" baseline="0" dirty="0" smtClean="0"/>
              <a:t> get into specifics of the Relational Model, we’ll talk (briefly and high-level) about SET THEORY and PREDICATE LOGIC.</a:t>
            </a:r>
          </a:p>
          <a:p>
            <a:endParaRPr lang="en-US" baseline="0" dirty="0" smtClean="0"/>
          </a:p>
          <a:p>
            <a:r>
              <a:rPr lang="en-US" baseline="0" dirty="0" smtClean="0"/>
              <a:t>I’ve had people denigrate the relational model as “just theory.” First, let me say these people usually do horrible database design and can’t write good queries. (Coincidence?) But more importantly, the Relational Model is the direct </a:t>
            </a:r>
            <a:r>
              <a:rPr lang="en-US" i="1" baseline="0" dirty="0" smtClean="0"/>
              <a:t>application</a:t>
            </a:r>
            <a:r>
              <a:rPr lang="en-US" i="0" baseline="0" dirty="0" smtClean="0"/>
              <a:t> of some theoretical underpinnings. Those underlying theoretical foundations are (a) Set Theory, and (b) Predicate Logic.</a:t>
            </a:r>
          </a:p>
          <a:p>
            <a:endParaRPr lang="en-US" i="0" baseline="0" dirty="0" smtClean="0"/>
          </a:p>
          <a:p>
            <a:r>
              <a:rPr lang="en-US" i="0" baseline="0" dirty="0" smtClean="0"/>
              <a:t>The advantage of such a solid foundation is these two disciplines—both sub-branches of mathematics—have been around in some form or other over 2000 years and have withstood the test of time. There is very unlikely anything major wrong with them. To build on such a solid foundation is a genius idea and no other approach to modeling data has even come close.</a:t>
            </a:r>
          </a:p>
          <a:p>
            <a:endParaRPr lang="en-US" dirty="0" smtClean="0"/>
          </a:p>
          <a:p>
            <a:endParaRPr lang="en-US" dirty="0"/>
          </a:p>
        </p:txBody>
      </p:sp>
      <p:sp>
        <p:nvSpPr>
          <p:cNvPr id="4" name="Footer Placeholder 3"/>
          <p:cNvSpPr>
            <a:spLocks noGrp="1"/>
          </p:cNvSpPr>
          <p:nvPr>
            <p:ph type="ftr" sz="quarter" idx="10"/>
          </p:nvPr>
        </p:nvSpPr>
        <p:spPr/>
        <p:txBody>
          <a:bodyPr/>
          <a:lstStyle/>
          <a:p>
            <a:r>
              <a:rPr lang="en-US" smtClean="0"/>
              <a:t>Copyright © 2008, Eric M. Wilson (ewilson@datazulu.com)</a:t>
            </a:r>
            <a:endParaRPr lang="en-US"/>
          </a:p>
        </p:txBody>
      </p:sp>
      <p:sp>
        <p:nvSpPr>
          <p:cNvPr id="5" name="Slide Number Placeholder 4"/>
          <p:cNvSpPr>
            <a:spLocks noGrp="1"/>
          </p:cNvSpPr>
          <p:nvPr>
            <p:ph type="sldNum" sz="quarter" idx="11"/>
          </p:nvPr>
        </p:nvSpPr>
        <p:spPr/>
        <p:txBody>
          <a:bodyPr/>
          <a:lstStyle/>
          <a:p>
            <a:fld id="{E262179D-EDCA-40B2-9F4E-FC52314261C4}" type="slidenum">
              <a:rPr lang="en-US" smtClean="0"/>
              <a:pPr/>
              <a:t>64</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Footer Placeholder 3"/>
          <p:cNvSpPr>
            <a:spLocks noGrp="1"/>
          </p:cNvSpPr>
          <p:nvPr>
            <p:ph type="ftr" sz="quarter" idx="10"/>
          </p:nvPr>
        </p:nvSpPr>
        <p:spPr/>
        <p:txBody>
          <a:bodyPr/>
          <a:lstStyle/>
          <a:p>
            <a:r>
              <a:rPr lang="en-US" smtClean="0"/>
              <a:t>Copyright © 2008  Eric M. Wilson (ewilson@datazulu.com)</a:t>
            </a:r>
            <a:endParaRPr lang="en-US" dirty="0"/>
          </a:p>
        </p:txBody>
      </p:sp>
      <p:sp>
        <p:nvSpPr>
          <p:cNvPr id="5" name="Slide Number Placeholder 4"/>
          <p:cNvSpPr>
            <a:spLocks noGrp="1"/>
          </p:cNvSpPr>
          <p:nvPr>
            <p:ph type="sldNum" sz="quarter" idx="11"/>
          </p:nvPr>
        </p:nvSpPr>
        <p:spPr/>
        <p:txBody>
          <a:bodyPr/>
          <a:lstStyle/>
          <a:p>
            <a:fld id="{E262179D-EDCA-40B2-9F4E-FC52314261C4}" type="slidenum">
              <a:rPr lang="en-US" smtClean="0"/>
              <a:pPr/>
              <a:t>65</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 attribute can be of </a:t>
            </a:r>
            <a:r>
              <a:rPr lang="en-US" i="1" dirty="0" smtClean="0"/>
              <a:t>any type, no matter how</a:t>
            </a:r>
            <a:r>
              <a:rPr lang="en-US" i="1" baseline="0" dirty="0" smtClean="0"/>
              <a:t> complex.</a:t>
            </a:r>
            <a:r>
              <a:rPr lang="en-US" i="0" baseline="0" dirty="0" smtClean="0"/>
              <a:t> It all comes down to how you need to interact with the data and whether you need to step outside the relational model to do it.</a:t>
            </a:r>
          </a:p>
          <a:p>
            <a:endParaRPr lang="en-US" i="1" dirty="0" smtClean="0"/>
          </a:p>
          <a:p>
            <a:r>
              <a:rPr lang="en-US" dirty="0" smtClean="0"/>
              <a:t>If your design has elements that are not in 1NF, you do not have a relational</a:t>
            </a:r>
            <a:r>
              <a:rPr lang="en-US" baseline="0" dirty="0" smtClean="0"/>
              <a:t> database. Period. Instead, we have relations plus “other stuff” and it takes whole other operators to deal with the “other stuff.” Substring(), other parsing, </a:t>
            </a:r>
            <a:r>
              <a:rPr lang="en-US" baseline="0" dirty="0" err="1" smtClean="0"/>
              <a:t>XQuery</a:t>
            </a:r>
            <a:r>
              <a:rPr lang="en-US" baseline="0" dirty="0" smtClean="0"/>
              <a:t>, etc.</a:t>
            </a:r>
          </a:p>
          <a:p>
            <a:endParaRPr lang="en-US" baseline="0" dirty="0" smtClean="0"/>
          </a:p>
          <a:p>
            <a:r>
              <a:rPr lang="en-US" b="1" baseline="0" dirty="0" smtClean="0"/>
              <a:t>Some tests </a:t>
            </a:r>
            <a:r>
              <a:rPr lang="en-US" baseline="0" dirty="0" smtClean="0"/>
              <a:t>for 1NF:</a:t>
            </a:r>
          </a:p>
          <a:p>
            <a:pPr>
              <a:buFont typeface="Arial" pitchFamily="34" charset="0"/>
              <a:buChar char="•"/>
            </a:pPr>
            <a:r>
              <a:rPr lang="en-US" baseline="0" dirty="0" smtClean="0"/>
              <a:t> Is the pool of possible values for that attribute consistent? That is, can any other value from the pool be interchanged with still a valid data structure?</a:t>
            </a:r>
          </a:p>
          <a:p>
            <a:pPr>
              <a:buFont typeface="Arial" pitchFamily="34" charset="0"/>
              <a:buChar char="•"/>
            </a:pPr>
            <a:r>
              <a:rPr lang="en-US" baseline="0" dirty="0" smtClean="0"/>
              <a:t> Do you have to rely on additional functions or operators to “extract” the real data you care about?</a:t>
            </a:r>
          </a:p>
          <a:p>
            <a:endParaRPr lang="en-US" dirty="0" smtClean="0"/>
          </a:p>
          <a:p>
            <a:r>
              <a:rPr lang="en-US" b="1" dirty="0" smtClean="0"/>
              <a:t>Recommended reading:</a:t>
            </a:r>
            <a:r>
              <a:rPr lang="en-US" b="0" dirty="0" smtClean="0"/>
              <a:t> I strongly recommend getting and reading</a:t>
            </a:r>
            <a:r>
              <a:rPr lang="en-US" b="0" baseline="0" dirty="0" smtClean="0"/>
              <a:t> a copy of Chris Date’s article, “What First Normal Form Really Means.” (See References.) This whitepaper is one of the single best things I have read in my career and has helped me once and for all understand 1NF beyond the pithy 2-paragraph regurgitations that appear in just about every book. Forget the nonsense about “eliminate repeating groups”! It’s simpler and much more profound (important) than that.</a:t>
            </a:r>
            <a:endParaRPr lang="en-US" b="1" dirty="0"/>
          </a:p>
        </p:txBody>
      </p:sp>
      <p:sp>
        <p:nvSpPr>
          <p:cNvPr id="4" name="Slide Number Placeholder 3"/>
          <p:cNvSpPr>
            <a:spLocks noGrp="1"/>
          </p:cNvSpPr>
          <p:nvPr>
            <p:ph type="sldNum" sz="quarter" idx="10"/>
          </p:nvPr>
        </p:nvSpPr>
        <p:spPr/>
        <p:txBody>
          <a:bodyPr/>
          <a:lstStyle/>
          <a:p>
            <a:fld id="{E262179D-EDCA-40B2-9F4E-FC52314261C4}" type="slidenum">
              <a:rPr lang="en-US" smtClean="0"/>
              <a:pPr/>
              <a:t>66</a:t>
            </a:fld>
            <a:endParaRPr lang="en-US"/>
          </a:p>
        </p:txBody>
      </p:sp>
      <p:sp>
        <p:nvSpPr>
          <p:cNvPr id="5" name="Footer Placeholder 4"/>
          <p:cNvSpPr>
            <a:spLocks noGrp="1"/>
          </p:cNvSpPr>
          <p:nvPr>
            <p:ph type="ftr" sz="quarter" idx="11"/>
          </p:nvPr>
        </p:nvSpPr>
        <p:spPr/>
        <p:txBody>
          <a:bodyPr/>
          <a:lstStyle/>
          <a:p>
            <a:r>
              <a:rPr lang="en-US" smtClean="0"/>
              <a:t>Copyright © 2008, Eric M. Wilson (ewilson@datazulu.com)</a:t>
            </a:r>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 have been asked often whether SQL Server can “have </a:t>
            </a:r>
            <a:r>
              <a:rPr lang="en-US" b="1" dirty="0" smtClean="0"/>
              <a:t>arrays</a:t>
            </a:r>
            <a:r>
              <a:rPr lang="en-US" dirty="0" smtClean="0"/>
              <a:t> in columns” (or some variant</a:t>
            </a:r>
            <a:r>
              <a:rPr lang="en-US" baseline="0" dirty="0" smtClean="0"/>
              <a:t> of the question). In theory, defining a (specific) array type, and a column of that type, does not violate the relational model. But! . . . Relations are a more flexible data structure than arrays. Why would you want to limit yourself?! (Note that in some DBMSs, having N child records link to a parent can be </a:t>
            </a:r>
            <a:r>
              <a:rPr lang="en-US" i="1" baseline="0" dirty="0" smtClean="0"/>
              <a:t>physically</a:t>
            </a:r>
            <a:r>
              <a:rPr lang="en-US" i="0" baseline="0" dirty="0" smtClean="0"/>
              <a:t> stored in a way that approaches the performance you’d have by storing an array directly. SQL Server doesn’t yet have this particular physical optimization.)</a:t>
            </a:r>
          </a:p>
          <a:p>
            <a:endParaRPr lang="en-US" i="0" baseline="0" dirty="0" smtClean="0"/>
          </a:p>
          <a:p>
            <a:r>
              <a:rPr lang="en-US" i="0" baseline="0" dirty="0" smtClean="0"/>
              <a:t>You can test whether a particular field violates 1NF by the operations you must use to get the information out of the column. If you always select directly from it with relational operations (and no more), then it is in 1NF. If you have to parse or convert the value, or extract elements of it, then it contains multiple values (per your use-cases) and therefore violates 1NF.</a:t>
            </a:r>
          </a:p>
          <a:p>
            <a:endParaRPr lang="en-US" i="0" baseline="0" dirty="0" smtClean="0"/>
          </a:p>
          <a:p>
            <a:r>
              <a:rPr lang="en-US" i="0" baseline="0" dirty="0" smtClean="0"/>
              <a:t>Bit-twiddling is one of the worst examples, in my opinion. First, in blatantly violates 1NF and introduces non-relational operators to query and update the data. Second, it adds a layer of complexity and confusion for no additional benefit. Third, in many cases it is </a:t>
            </a:r>
            <a:r>
              <a:rPr lang="en-US" b="1" i="0" baseline="0" dirty="0" smtClean="0"/>
              <a:t>no better performing </a:t>
            </a:r>
            <a:r>
              <a:rPr lang="en-US" b="0" i="0" baseline="0" dirty="0" smtClean="0"/>
              <a:t>than splitting the data out into a one-to-many child table.</a:t>
            </a:r>
            <a:endParaRPr lang="en-US" dirty="0"/>
          </a:p>
        </p:txBody>
      </p:sp>
      <p:sp>
        <p:nvSpPr>
          <p:cNvPr id="4" name="Slide Number Placeholder 3"/>
          <p:cNvSpPr>
            <a:spLocks noGrp="1"/>
          </p:cNvSpPr>
          <p:nvPr>
            <p:ph type="sldNum" sz="quarter" idx="10"/>
          </p:nvPr>
        </p:nvSpPr>
        <p:spPr/>
        <p:txBody>
          <a:bodyPr/>
          <a:lstStyle/>
          <a:p>
            <a:fld id="{E262179D-EDCA-40B2-9F4E-FC52314261C4}" type="slidenum">
              <a:rPr lang="en-US" smtClean="0"/>
              <a:pPr/>
              <a:t>67</a:t>
            </a:fld>
            <a:endParaRPr lang="en-US"/>
          </a:p>
        </p:txBody>
      </p:sp>
      <p:sp>
        <p:nvSpPr>
          <p:cNvPr id="5" name="Footer Placeholder 4"/>
          <p:cNvSpPr>
            <a:spLocks noGrp="1"/>
          </p:cNvSpPr>
          <p:nvPr>
            <p:ph type="ftr" sz="quarter" idx="11"/>
          </p:nvPr>
        </p:nvSpPr>
        <p:spPr/>
        <p:txBody>
          <a:bodyPr/>
          <a:lstStyle/>
          <a:p>
            <a:r>
              <a:rPr lang="en-US" smtClean="0"/>
              <a:t>Copyright © 2008, Eric M. Wilson (ewilson@datazulu.com)</a:t>
            </a:r>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AE94E4B-25B7-4EAA-B240-C6D9D655BAC7}" type="slidenum">
              <a:rPr lang="en-US"/>
              <a:pPr/>
              <a:t>68</a:t>
            </a:fld>
            <a:endParaRPr lang="en-US"/>
          </a:p>
        </p:txBody>
      </p:sp>
      <p:sp>
        <p:nvSpPr>
          <p:cNvPr id="418818" name="Rectangle 2"/>
          <p:cNvSpPr>
            <a:spLocks noGrp="1" noRot="1" noChangeAspect="1" noChangeArrowheads="1" noTextEdit="1"/>
          </p:cNvSpPr>
          <p:nvPr>
            <p:ph type="sldImg"/>
          </p:nvPr>
        </p:nvSpPr>
        <p:spPr>
          <a:ln/>
        </p:spPr>
      </p:sp>
      <p:sp>
        <p:nvSpPr>
          <p:cNvPr id="418819" name="Rectangle 3"/>
          <p:cNvSpPr>
            <a:spLocks noGrp="1" noChangeArrowheads="1"/>
          </p:cNvSpPr>
          <p:nvPr>
            <p:ph type="body" idx="1"/>
          </p:nvPr>
        </p:nvSpPr>
        <p:spPr/>
        <p:txBody>
          <a:bodyPr>
            <a:normAutofit fontScale="92500" lnSpcReduction="20000"/>
          </a:bodyPr>
          <a:lstStyle/>
          <a:p>
            <a:pPr marL="224325" indent="-224325"/>
            <a:r>
              <a:rPr lang="en-US" dirty="0"/>
              <a:t>Orders, Products</a:t>
            </a:r>
          </a:p>
          <a:p>
            <a:pPr marL="224325" indent="-224325">
              <a:buFontTx/>
              <a:buAutoNum type="arabicPeriod"/>
            </a:pPr>
            <a:r>
              <a:rPr lang="en-US" u="sng" dirty="0"/>
              <a:t>Most</a:t>
            </a:r>
            <a:r>
              <a:rPr lang="en-US" dirty="0"/>
              <a:t> of the standard transaction processing systems should be highly structured. There are all sorts of downstream uses of the data, everything from order fulfillment to customer service, to accounting and reporting.</a:t>
            </a:r>
          </a:p>
          <a:p>
            <a:pPr marL="224325" indent="-224325">
              <a:buFontTx/>
              <a:buAutoNum type="arabicPeriod"/>
            </a:pPr>
            <a:r>
              <a:rPr lang="en-US" dirty="0"/>
              <a:t>There might be some cases with small amounts of custom data structures only applicable to one product or one promotion. That piece would be okay not to further break apart.</a:t>
            </a:r>
            <a:endParaRPr lang="en-US" u="sng" dirty="0"/>
          </a:p>
          <a:p>
            <a:pPr marL="224325" indent="-224325"/>
            <a:endParaRPr lang="en-US" dirty="0"/>
          </a:p>
          <a:p>
            <a:pPr marL="224325" indent="-224325"/>
            <a:r>
              <a:rPr lang="en-US" dirty="0"/>
              <a:t>Automation Recipes</a:t>
            </a:r>
          </a:p>
          <a:p>
            <a:pPr marL="224325" indent="-224325">
              <a:buFontTx/>
              <a:buAutoNum type="arabicPeriod"/>
            </a:pPr>
            <a:r>
              <a:rPr lang="en-US" dirty="0"/>
              <a:t>In the semiconductor industry companies use complex instruments in their manufacturing process. These are automated using some “recipe,” or set of instructions that are often proprietary to that manufacturer’s instrument.</a:t>
            </a:r>
          </a:p>
          <a:p>
            <a:pPr marL="224325" indent="-224325">
              <a:buFontTx/>
              <a:buAutoNum type="arabicPeriod"/>
            </a:pPr>
            <a:r>
              <a:rPr lang="en-US" dirty="0"/>
              <a:t>If I am the instrument manufacturer, it probably makes sense to put a highly structured database in place to track the minute details of my processing and its results.</a:t>
            </a:r>
          </a:p>
          <a:p>
            <a:pPr marL="224325" indent="-224325">
              <a:buFontTx/>
              <a:buAutoNum type="arabicPeriod"/>
            </a:pPr>
            <a:r>
              <a:rPr lang="en-US" dirty="0"/>
              <a:t>But if I am the customer using those instruments and I want to control my overall factory process, I probably just want those “recipes” stored in my database so I can send them to the correct instrument at the correct time.</a:t>
            </a:r>
          </a:p>
          <a:p>
            <a:pPr marL="224325" indent="-224325"/>
            <a:endParaRPr lang="en-US" dirty="0"/>
          </a:p>
          <a:p>
            <a:pPr marL="224325" indent="-224325"/>
            <a:r>
              <a:rPr lang="en-US" dirty="0"/>
              <a:t>Application UI Objects</a:t>
            </a:r>
          </a:p>
          <a:p>
            <a:pPr marL="224325" indent="-224325">
              <a:buFontTx/>
              <a:buAutoNum type="arabicPeriod"/>
            </a:pPr>
            <a:r>
              <a:rPr lang="en-US" dirty="0"/>
              <a:t>You might want to use a database for its beneficial properties (transactional integrity, for example), but what you’re storing is some large complex object. For example all the UI settings at the time the user exited the program</a:t>
            </a:r>
            <a:r>
              <a:rPr lang="en-US" dirty="0" smtClean="0"/>
              <a:t>. These settings aren’t interesting outside the context of that UI application, so have no “business” meaning in the details—just the whole</a:t>
            </a:r>
            <a:r>
              <a:rPr lang="en-US" baseline="0" dirty="0" smtClean="0"/>
              <a:t> settings bundle.</a:t>
            </a:r>
            <a:endParaRPr lang="en-US" dirty="0"/>
          </a:p>
          <a:p>
            <a:pPr marL="224325" indent="-224325">
              <a:buFontTx/>
              <a:buAutoNum type="arabicPeriod"/>
            </a:pPr>
            <a:r>
              <a:rPr lang="en-US" dirty="0"/>
              <a:t>If you are storing some complex value and *never* accessing that data except for retrieving the whole complex value back, then it makes sense </a:t>
            </a:r>
            <a:r>
              <a:rPr lang="en-US" u="sng" dirty="0"/>
              <a:t>not</a:t>
            </a:r>
            <a:r>
              <a:rPr lang="en-US" dirty="0"/>
              <a:t> to decompose it. Rather, store it in tact, and use the standard relational operations to retrieve it when you want it back.</a:t>
            </a:r>
          </a:p>
          <a:p>
            <a:pPr marL="224325" indent="-224325">
              <a:buFontTx/>
              <a:buAutoNum type="arabicPeriod"/>
            </a:pPr>
            <a:endParaRPr lang="en-US" dirty="0"/>
          </a:p>
          <a:p>
            <a:pPr marL="224325" indent="-224325"/>
            <a:r>
              <a:rPr lang="en-US" dirty="0"/>
              <a:t>CONCLUSION: if the XML value you get, at the intersection of some Row and Column in the database, is *exactly* the level of detail you want, and you can make a reasonable case that it’s as detailed as you are ever likely to need, than by all means store the XML that way.</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DB35197-662F-4A40-8EF6-7F60EBAD134F}" type="slidenum">
              <a:rPr lang="en-US"/>
              <a:pPr/>
              <a:t>69</a:t>
            </a:fld>
            <a:endParaRPr lang="en-US"/>
          </a:p>
        </p:txBody>
      </p:sp>
      <p:sp>
        <p:nvSpPr>
          <p:cNvPr id="491522" name="Rectangle 2"/>
          <p:cNvSpPr>
            <a:spLocks noGrp="1" noRot="1" noChangeAspect="1" noChangeArrowheads="1" noTextEdit="1"/>
          </p:cNvSpPr>
          <p:nvPr>
            <p:ph type="sldImg"/>
          </p:nvPr>
        </p:nvSpPr>
        <p:spPr>
          <a:ln/>
        </p:spPr>
      </p:sp>
      <p:sp>
        <p:nvSpPr>
          <p:cNvPr id="491523" name="Rectangle 3"/>
          <p:cNvSpPr>
            <a:spLocks noGrp="1" noChangeArrowheads="1"/>
          </p:cNvSpPr>
          <p:nvPr>
            <p:ph type="body" idx="1"/>
          </p:nvPr>
        </p:nvSpPr>
        <p:spPr/>
        <p:txBody>
          <a:bodyPr/>
          <a:lstStyle/>
          <a:p>
            <a:r>
              <a:rPr lang="en-US"/>
              <a:t>3. Perhaps we realize that most of the “User” and “Group” data is well-structured data we would use for many things. We might add better security to our site, possibly based on Department. We might contact the user via email. We might want their name better formatted so we can customize the site to say “Welcome, Eric! If you are not Eric, &lt;click here&gt; to login.”</a:t>
            </a:r>
          </a:p>
          <a:p>
            <a:r>
              <a:rPr lang="en-US"/>
              <a:t>  But maybe the “Preferences” for the sub-sections of our site don’t have any business purpose besides controlling the behavior of that section of the web-site. There may not be any real business value to that information for other purposes.</a:t>
            </a:r>
          </a:p>
          <a:p>
            <a:r>
              <a:rPr lang="en-US"/>
              <a:t>	&gt;&gt; Users, Departments, SitePreferencesByModule</a:t>
            </a:r>
          </a:p>
          <a:p>
            <a:r>
              <a:rPr lang="en-US"/>
              <a:t>(Note the sub-module preferences are still XML snippets. Because the entire “Preferences Bundle” per section is as granular as we care about.)</a:t>
            </a:r>
          </a:p>
          <a:p>
            <a:endParaRPr lang="en-US"/>
          </a:p>
          <a:p>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#4 I owe to a conversation with Randy Hartwig back in about 1999.</a:t>
            </a:r>
            <a:r>
              <a:rPr lang="en-US" baseline="0" dirty="0" smtClean="0"/>
              <a:t> Just keep in mind: vendors build things to sell more products. This doesn’t </a:t>
            </a:r>
            <a:r>
              <a:rPr lang="en-US" i="1" baseline="0" dirty="0" smtClean="0"/>
              <a:t>necessarily</a:t>
            </a:r>
            <a:r>
              <a:rPr lang="en-US" i="0" baseline="0" dirty="0" smtClean="0"/>
              <a:t> have anything to do with making your job easier to do or your systems more robust.</a:t>
            </a:r>
          </a:p>
          <a:p>
            <a:endParaRPr lang="en-US" i="0" baseline="0" dirty="0" smtClean="0"/>
          </a:p>
          <a:p>
            <a:r>
              <a:rPr lang="en-US" i="0" baseline="0" dirty="0" smtClean="0"/>
              <a:t>#6 I owe to a conversation with Justin McCormick in about 2001.</a:t>
            </a:r>
          </a:p>
          <a:p>
            <a:endParaRPr lang="en-US" i="0" baseline="0" dirty="0" smtClean="0"/>
          </a:p>
          <a:p>
            <a:r>
              <a:rPr lang="en-US" i="0" baseline="0" dirty="0" smtClean="0"/>
              <a:t>#3 is a key design principle.</a:t>
            </a:r>
          </a:p>
          <a:p>
            <a:endParaRPr lang="en-US" i="0" baseline="0" dirty="0" smtClean="0"/>
          </a:p>
          <a:p>
            <a:r>
              <a:rPr lang="en-US" i="0" baseline="0" dirty="0" smtClean="0"/>
              <a:t>#8 must be remembered in order to build lasting, stable systems. The “blind alley” of building something that happens to work for now, with too little regard for future requirements, is the single biggest reason for fragile systems that are maintenance nightmares.</a:t>
            </a:r>
            <a:endParaRPr lang="en-US" dirty="0"/>
          </a:p>
        </p:txBody>
      </p:sp>
      <p:sp>
        <p:nvSpPr>
          <p:cNvPr id="4" name="Footer Placeholder 3"/>
          <p:cNvSpPr>
            <a:spLocks noGrp="1"/>
          </p:cNvSpPr>
          <p:nvPr>
            <p:ph type="ftr" sz="quarter" idx="10"/>
          </p:nvPr>
        </p:nvSpPr>
        <p:spPr/>
        <p:txBody>
          <a:bodyPr/>
          <a:lstStyle/>
          <a:p>
            <a:r>
              <a:rPr lang="en-US" smtClean="0"/>
              <a:t>Copyright © 2008, Eric M. Wilson (ewilson@datazulu.com)</a:t>
            </a:r>
            <a:endParaRPr lang="en-US"/>
          </a:p>
        </p:txBody>
      </p:sp>
      <p:sp>
        <p:nvSpPr>
          <p:cNvPr id="5" name="Slide Number Placeholder 4"/>
          <p:cNvSpPr>
            <a:spLocks noGrp="1"/>
          </p:cNvSpPr>
          <p:nvPr>
            <p:ph type="sldNum" sz="quarter" idx="11"/>
          </p:nvPr>
        </p:nvSpPr>
        <p:spPr/>
        <p:txBody>
          <a:bodyPr/>
          <a:lstStyle/>
          <a:p>
            <a:fld id="{E262179D-EDCA-40B2-9F4E-FC52314261C4}" type="slidenum">
              <a:rPr lang="en-US" smtClean="0"/>
              <a:pPr/>
              <a:t>70</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Ted Codd invented the relational model which is arguably</a:t>
            </a:r>
            <a:r>
              <a:rPr lang="en-US" baseline="0" dirty="0" smtClean="0"/>
              <a:t> one of the most important advances in computer science or the IT industry in all time. The seminal papers describing the relational model are:</a:t>
            </a:r>
          </a:p>
          <a:p>
            <a:endParaRPr lang="en-US" baseline="0" dirty="0" smtClean="0"/>
          </a:p>
          <a:p>
            <a:pPr marL="228580" indent="-228580">
              <a:buFont typeface="+mj-lt"/>
              <a:buAutoNum type="arabicPeriod"/>
            </a:pPr>
            <a:r>
              <a:rPr lang="en-US" i="1" dirty="0" smtClean="0"/>
              <a:t>"Derivability, Redundancy, and Consistency of Relations Stored in Large Data Banks,"</a:t>
            </a:r>
            <a:r>
              <a:rPr lang="en-US" dirty="0" smtClean="0"/>
              <a:t> </a:t>
            </a:r>
            <a:r>
              <a:rPr lang="en-US" i="1" dirty="0" smtClean="0"/>
              <a:t>IBM Research Report RJ599</a:t>
            </a:r>
            <a:r>
              <a:rPr lang="en-US" dirty="0" smtClean="0"/>
              <a:t> (August 19th, 1969)</a:t>
            </a:r>
          </a:p>
          <a:p>
            <a:pPr marL="228580" indent="-228580">
              <a:buFont typeface="+mj-lt"/>
              <a:buAutoNum type="arabicPeriod"/>
            </a:pPr>
            <a:r>
              <a:rPr lang="en-US" i="1" dirty="0" smtClean="0"/>
              <a:t>"A Relational Model of Data for Large Shared Data Banks,"</a:t>
            </a:r>
            <a:r>
              <a:rPr lang="en-US" dirty="0" smtClean="0"/>
              <a:t> </a:t>
            </a:r>
            <a:r>
              <a:rPr lang="en-US" i="1" dirty="0" smtClean="0"/>
              <a:t>CACM 13,</a:t>
            </a:r>
            <a:r>
              <a:rPr lang="en-US" dirty="0" smtClean="0"/>
              <a:t> No. 6, June 1970</a:t>
            </a:r>
            <a:endParaRPr lang="en-US" baseline="0" dirty="0" smtClean="0"/>
          </a:p>
          <a:p>
            <a:endParaRPr lang="en-US" baseline="0" dirty="0" smtClean="0"/>
          </a:p>
          <a:p>
            <a:r>
              <a:rPr lang="en-US" dirty="0" smtClean="0"/>
              <a:t>If you are not familiar</a:t>
            </a:r>
            <a:r>
              <a:rPr lang="en-US" baseline="0" dirty="0" smtClean="0"/>
              <a:t> with </a:t>
            </a:r>
            <a:r>
              <a:rPr lang="en-US" baseline="0" dirty="0" err="1" smtClean="0"/>
              <a:t>Codd’s</a:t>
            </a:r>
            <a:r>
              <a:rPr lang="en-US" baseline="0" dirty="0" smtClean="0"/>
              <a:t> work, you should read—at the minimum—the short tribute published by Chris Date upon Ted’s death in 2003. You can find it as Chapter 1 in [Date06b], or also on the web at: http://www.dbdebunk.com/page/page/621965.htm.</a:t>
            </a:r>
          </a:p>
          <a:p>
            <a:endParaRPr lang="en-US" baseline="0" dirty="0" smtClean="0"/>
          </a:p>
          <a:p>
            <a:r>
              <a:rPr lang="en-US" baseline="0" dirty="0" smtClean="0"/>
              <a:t>[Date01] is also a great re-cap of Ted’s original papers outlining the Relational Model.</a:t>
            </a:r>
          </a:p>
          <a:p>
            <a:endParaRPr lang="en-US" baseline="0" dirty="0" smtClean="0"/>
          </a:p>
          <a:p>
            <a:r>
              <a:rPr lang="en-US" baseline="0" dirty="0" smtClean="0"/>
              <a:t>(Note: the version in the book is expanded.)</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C2CBC82C-5348-4F3E-98B4-4DB623159857}" type="slidenum">
              <a:rPr lang="en-US" smtClean="0"/>
              <a:pPr/>
              <a:t>72</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As a database practitioner, you owe it to yourself to know these names and to read their work. At least the seminal papers founding the relational model and a few of Chris’s books. From Date, I would start with “Database In Depth.” Also visit www.dbdebunk.com for some occasional articles by him. (Although it seems this is no longer being actively updated.)</a:t>
            </a:r>
          </a:p>
          <a:p>
            <a:endParaRPr lang="en-US" baseline="0" dirty="0" smtClean="0"/>
          </a:p>
          <a:p>
            <a:r>
              <a:rPr lang="en-US" baseline="0" dirty="0" smtClean="0"/>
              <a:t>Chris Date, a former colleague of Ted, has (in my opinion) done more to advance the world’s understand of the underlying relational principles than any other person (including Ted himself) and remains the most accurate and authoritative source of information on what Relational Databases were meant to be. He really took the ball and ran with it.</a:t>
            </a:r>
          </a:p>
          <a:p>
            <a:endParaRPr lang="en-US" baseline="0" dirty="0" smtClean="0"/>
          </a:p>
          <a:p>
            <a:r>
              <a:rPr lang="en-US" baseline="0" dirty="0" smtClean="0"/>
              <a:t>Date described his own relationship with Ted this way [Date06b]:</a:t>
            </a:r>
          </a:p>
          <a:p>
            <a:r>
              <a:rPr lang="en-US" dirty="0" smtClean="0"/>
              <a:t>(P. 9) "Ted continued to do research on his model and I took it on myself to present and explain his ideas at technical conferences, user group meetings, and the like.“</a:t>
            </a:r>
          </a:p>
          <a:p>
            <a:endParaRPr lang="en-US" dirty="0" smtClean="0"/>
          </a:p>
          <a:p>
            <a:r>
              <a:rPr lang="en-US" dirty="0" smtClean="0"/>
              <a:t>(P.15) "Ted was a genius; there’s no question about that, and he came up with these wonderful ideas. But like so many geniuses, he wasn’t too good at communicating his ideas to ordinary mortals. So that was my job: to be that ordinary mortal! Once I’d understood the ideas myself, I was able to explain them to other people ... and that’s what I did."</a:t>
            </a:r>
          </a:p>
          <a:p>
            <a:endParaRPr lang="en-US" dirty="0"/>
          </a:p>
        </p:txBody>
      </p:sp>
      <p:sp>
        <p:nvSpPr>
          <p:cNvPr id="4" name="Footer Placeholder 3"/>
          <p:cNvSpPr>
            <a:spLocks noGrp="1"/>
          </p:cNvSpPr>
          <p:nvPr>
            <p:ph type="ftr" sz="quarter" idx="10"/>
          </p:nvPr>
        </p:nvSpPr>
        <p:spPr/>
        <p:txBody>
          <a:bodyPr/>
          <a:lstStyle/>
          <a:p>
            <a:r>
              <a:rPr lang="en-US" smtClean="0"/>
              <a:t>Copyright © 2008, Eric M. Wilson (ewilson@datazulu.com)</a:t>
            </a:r>
            <a:endParaRPr lang="en-US"/>
          </a:p>
        </p:txBody>
      </p:sp>
      <p:sp>
        <p:nvSpPr>
          <p:cNvPr id="5" name="Slide Number Placeholder 4"/>
          <p:cNvSpPr>
            <a:spLocks noGrp="1"/>
          </p:cNvSpPr>
          <p:nvPr>
            <p:ph type="sldNum" sz="quarter" idx="11"/>
          </p:nvPr>
        </p:nvSpPr>
        <p:spPr/>
        <p:txBody>
          <a:bodyPr/>
          <a:lstStyle/>
          <a:p>
            <a:fld id="{E262179D-EDCA-40B2-9F4E-FC52314261C4}" type="slidenum">
              <a:rPr lang="en-US" smtClean="0"/>
              <a:pPr/>
              <a:t>73</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740421A-B63B-4DEB-8B45-D4ACB657F0BA}" type="slidenum">
              <a:rPr lang="en-US"/>
              <a:pPr/>
              <a:t>74</a:t>
            </a:fld>
            <a:endParaRPr lang="en-US"/>
          </a:p>
        </p:txBody>
      </p:sp>
      <p:sp>
        <p:nvSpPr>
          <p:cNvPr id="464898" name="Rectangle 2"/>
          <p:cNvSpPr>
            <a:spLocks noGrp="1" noRot="1" noChangeAspect="1" noChangeArrowheads="1" noTextEdit="1"/>
          </p:cNvSpPr>
          <p:nvPr>
            <p:ph type="sldImg"/>
          </p:nvPr>
        </p:nvSpPr>
        <p:spPr>
          <a:ln/>
        </p:spPr>
      </p:sp>
      <p:sp>
        <p:nvSpPr>
          <p:cNvPr id="464899" name="Rectangle 3"/>
          <p:cNvSpPr>
            <a:spLocks noGrp="1" noChangeArrowheads="1"/>
          </p:cNvSpPr>
          <p:nvPr>
            <p:ph type="body" idx="1"/>
          </p:nvPr>
        </p:nvSpPr>
        <p:spPr/>
        <p:txBody>
          <a:bodyPr/>
          <a:lstStyle/>
          <a:p>
            <a:r>
              <a:rPr lang="en-US" dirty="0"/>
              <a:t>Most of the advantages of XML could have been obtained without the 2 key </a:t>
            </a:r>
            <a:r>
              <a:rPr lang="en-US" dirty="0" err="1"/>
              <a:t>arbitrarinesses</a:t>
            </a:r>
            <a:r>
              <a:rPr lang="en-US" dirty="0"/>
              <a:t> it brought along. Namely, hierarchical structure and choosing between “Entities” or “Attributes” for the actual data values.</a:t>
            </a:r>
          </a:p>
          <a:p>
            <a:r>
              <a:rPr lang="en-US" dirty="0"/>
              <a:t>In addition, the Tags could be entirely eliminated to achieve reduction in (byte) size and—arguably—improve readability.</a:t>
            </a:r>
          </a:p>
          <a:p>
            <a:endParaRPr lang="en-US" dirty="0"/>
          </a:p>
          <a:p>
            <a:r>
              <a:rPr lang="en-US" dirty="0"/>
              <a:t>These two examples represent exactly the same data.</a:t>
            </a:r>
          </a:p>
          <a:p>
            <a:r>
              <a:rPr lang="en-US" dirty="0"/>
              <a:t>It’s interesting that:</a:t>
            </a:r>
          </a:p>
          <a:p>
            <a:pPr>
              <a:buFontTx/>
              <a:buChar char="•"/>
            </a:pPr>
            <a:r>
              <a:rPr lang="en-US" dirty="0"/>
              <a:t>Using the same source editor for the screen-shot, the XML had to be shrunk TWICE as much to fit.</a:t>
            </a:r>
          </a:p>
          <a:p>
            <a:pPr>
              <a:buFontTx/>
              <a:buChar char="•"/>
            </a:pPr>
            <a:r>
              <a:rPr lang="en-US" dirty="0"/>
              <a:t>Even without color-coding to help, the second example is easier to read.</a:t>
            </a:r>
          </a:p>
          <a:p>
            <a:pPr>
              <a:buFontTx/>
              <a:buChar char="•"/>
            </a:pPr>
            <a:r>
              <a:rPr lang="en-US" dirty="0"/>
              <a:t>By the way, the second example would be MUCH easier to edit by hand!</a:t>
            </a:r>
          </a:p>
          <a:p>
            <a:endParaRPr lang="en-US" dirty="0"/>
          </a:p>
          <a:p>
            <a:r>
              <a:rPr lang="en-US" dirty="0"/>
              <a:t>You can easily imagine an editing environment which shows the second case to the editing user as tables or adds color coding.</a:t>
            </a:r>
          </a:p>
          <a:p>
            <a:endParaRPr lang="en-US" dirty="0"/>
          </a:p>
          <a:p>
            <a:r>
              <a:rPr lang="en-US" dirty="0"/>
              <a:t>(Note: nothing about the syntax, per se, is critical here. There is nothing special about using parentheses or curly-braces, commas versus semi-colons, etc. The core structure is a Relational declaration (the attributes that comprise the heading), and a body of 0 or more records which conform to that heading. The thing that makes it an “encoding” as opposed to a true relational structure is that the attribute definitions are in some fixed (albeit arbitrary) sequence and the values in the records are according to that same sequence.)</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Logical:</a:t>
            </a:r>
            <a:r>
              <a:rPr lang="en-US" baseline="0" dirty="0" smtClean="0"/>
              <a:t> I’m really focused here on the underlying relational model and how it helps direct our view. For </a:t>
            </a:r>
            <a:r>
              <a:rPr lang="en-US" i="1" baseline="0" dirty="0" smtClean="0"/>
              <a:t>any</a:t>
            </a:r>
            <a:r>
              <a:rPr lang="en-US" i="0" baseline="0" dirty="0" smtClean="0"/>
              <a:t> item we discuss, there may be cases where some performance concerns or requirements force us to make a different implementation choice. But we should start by knowing where we want to go.</a:t>
            </a:r>
          </a:p>
          <a:p>
            <a:endParaRPr lang="en-US" i="0" baseline="0" dirty="0" smtClean="0"/>
          </a:p>
          <a:p>
            <a:r>
              <a:rPr lang="en-US" i="0" baseline="0" dirty="0" smtClean="0"/>
              <a:t>For my money, one solid foundational principle is worth 2 or 3 technical “tips and tricks” books. The principle endures and applies to a wide variety of cases for a long period of time.</a:t>
            </a:r>
            <a:endParaRPr lang="en-US" dirty="0" smtClean="0"/>
          </a:p>
          <a:p>
            <a:endParaRPr lang="en-US" dirty="0"/>
          </a:p>
        </p:txBody>
      </p:sp>
      <p:sp>
        <p:nvSpPr>
          <p:cNvPr id="4" name="Slide Number Placeholder 3"/>
          <p:cNvSpPr>
            <a:spLocks noGrp="1"/>
          </p:cNvSpPr>
          <p:nvPr>
            <p:ph type="sldNum" sz="quarter" idx="10"/>
          </p:nvPr>
        </p:nvSpPr>
        <p:spPr/>
        <p:txBody>
          <a:bodyPr/>
          <a:lstStyle/>
          <a:p>
            <a:fld id="{C2CBC82C-5348-4F3E-98B4-4DB623159857}" type="slidenum">
              <a:rPr lang="en-US" smtClean="0"/>
              <a:pPr/>
              <a:t>6</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short list of my top recommendations is at this blog entry:</a:t>
            </a:r>
          </a:p>
          <a:p>
            <a:r>
              <a:rPr lang="en-US" dirty="0" smtClean="0"/>
              <a:t>http://www.datazulu.com/Default.aspx?tabid=36&amp;EntryID=15</a:t>
            </a:r>
          </a:p>
          <a:p>
            <a:endParaRPr lang="en-US" dirty="0"/>
          </a:p>
        </p:txBody>
      </p:sp>
      <p:sp>
        <p:nvSpPr>
          <p:cNvPr id="4" name="Footer Placeholder 3"/>
          <p:cNvSpPr>
            <a:spLocks noGrp="1"/>
          </p:cNvSpPr>
          <p:nvPr>
            <p:ph type="ftr" sz="quarter" idx="10"/>
          </p:nvPr>
        </p:nvSpPr>
        <p:spPr/>
        <p:txBody>
          <a:bodyPr/>
          <a:lstStyle/>
          <a:p>
            <a:r>
              <a:rPr lang="en-US" smtClean="0"/>
              <a:t>Copyright © 2008, Eric M. Wilson (ewilson@datazulu.com)</a:t>
            </a:r>
            <a:endParaRPr lang="en-US"/>
          </a:p>
        </p:txBody>
      </p:sp>
      <p:sp>
        <p:nvSpPr>
          <p:cNvPr id="5" name="Slide Number Placeholder 4"/>
          <p:cNvSpPr>
            <a:spLocks noGrp="1"/>
          </p:cNvSpPr>
          <p:nvPr>
            <p:ph type="sldNum" sz="quarter" idx="11"/>
          </p:nvPr>
        </p:nvSpPr>
        <p:spPr/>
        <p:txBody>
          <a:bodyPr/>
          <a:lstStyle/>
          <a:p>
            <a:fld id="{E262179D-EDCA-40B2-9F4E-FC52314261C4}" type="slidenum">
              <a:rPr lang="en-US" smtClean="0"/>
              <a:pPr/>
              <a:t>76</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Footer Placeholder 3"/>
          <p:cNvSpPr>
            <a:spLocks noGrp="1"/>
          </p:cNvSpPr>
          <p:nvPr>
            <p:ph type="ftr" sz="quarter" idx="10"/>
          </p:nvPr>
        </p:nvSpPr>
        <p:spPr/>
        <p:txBody>
          <a:bodyPr/>
          <a:lstStyle/>
          <a:p>
            <a:r>
              <a:rPr lang="en-US" smtClean="0"/>
              <a:t>Copyright © 2008, Eric M. Wilson (ewilson@datazulu.com)</a:t>
            </a:r>
            <a:endParaRPr lang="en-US"/>
          </a:p>
        </p:txBody>
      </p:sp>
      <p:sp>
        <p:nvSpPr>
          <p:cNvPr id="5" name="Slide Number Placeholder 4"/>
          <p:cNvSpPr>
            <a:spLocks noGrp="1"/>
          </p:cNvSpPr>
          <p:nvPr>
            <p:ph type="sldNum" sz="quarter" idx="11"/>
          </p:nvPr>
        </p:nvSpPr>
        <p:spPr/>
        <p:txBody>
          <a:bodyPr/>
          <a:lstStyle/>
          <a:p>
            <a:fld id="{E262179D-EDCA-40B2-9F4E-FC52314261C4}" type="slidenum">
              <a:rPr lang="en-US" smtClean="0"/>
              <a:pPr/>
              <a:t>77</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Footer Placeholder 3"/>
          <p:cNvSpPr>
            <a:spLocks noGrp="1"/>
          </p:cNvSpPr>
          <p:nvPr>
            <p:ph type="ftr" sz="quarter" idx="10"/>
          </p:nvPr>
        </p:nvSpPr>
        <p:spPr/>
        <p:txBody>
          <a:bodyPr/>
          <a:lstStyle/>
          <a:p>
            <a:r>
              <a:rPr lang="en-US" smtClean="0"/>
              <a:t>Copyright © 2008, Eric M. Wilson (ewilson@datazulu.com)</a:t>
            </a:r>
            <a:endParaRPr lang="en-US"/>
          </a:p>
        </p:txBody>
      </p:sp>
      <p:sp>
        <p:nvSpPr>
          <p:cNvPr id="5" name="Slide Number Placeholder 4"/>
          <p:cNvSpPr>
            <a:spLocks noGrp="1"/>
          </p:cNvSpPr>
          <p:nvPr>
            <p:ph type="sldNum" sz="quarter" idx="11"/>
          </p:nvPr>
        </p:nvSpPr>
        <p:spPr/>
        <p:txBody>
          <a:bodyPr/>
          <a:lstStyle/>
          <a:p>
            <a:fld id="{E262179D-EDCA-40B2-9F4E-FC52314261C4}" type="slidenum">
              <a:rPr lang="en-US" smtClean="0"/>
              <a:pPr/>
              <a:t>78</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7DA8048-FD43-4D18-98A7-710C02210DD7}" type="slidenum">
              <a:rPr lang="en-US"/>
              <a:pPr/>
              <a:t>7</a:t>
            </a:fld>
            <a:endParaRPr lang="en-US"/>
          </a:p>
        </p:txBody>
      </p:sp>
      <p:sp>
        <p:nvSpPr>
          <p:cNvPr id="439298" name="Rectangle 2"/>
          <p:cNvSpPr>
            <a:spLocks noGrp="1" noRot="1" noChangeAspect="1" noChangeArrowheads="1" noTextEdit="1"/>
          </p:cNvSpPr>
          <p:nvPr>
            <p:ph type="sldImg"/>
          </p:nvPr>
        </p:nvSpPr>
        <p:spPr>
          <a:ln/>
        </p:spPr>
      </p:sp>
      <p:sp>
        <p:nvSpPr>
          <p:cNvPr id="439299" name="Rectangle 3"/>
          <p:cNvSpPr>
            <a:spLocks noGrp="1" noChangeArrowheads="1"/>
          </p:cNvSpPr>
          <p:nvPr>
            <p:ph type="body" idx="1"/>
          </p:nvPr>
        </p:nvSpPr>
        <p:spPr/>
        <p:txBody>
          <a:bodyPr/>
          <a:lstStyle/>
          <a:p>
            <a:pPr marL="224325" indent="-224325">
              <a:buFontTx/>
              <a:buAutoNum type="arabicPeriod"/>
            </a:pPr>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7DA8048-FD43-4D18-98A7-710C02210DD7}" type="slidenum">
              <a:rPr lang="en-US"/>
              <a:pPr/>
              <a:t>8</a:t>
            </a:fld>
            <a:endParaRPr lang="en-US"/>
          </a:p>
        </p:txBody>
      </p:sp>
      <p:sp>
        <p:nvSpPr>
          <p:cNvPr id="439298" name="Rectangle 2"/>
          <p:cNvSpPr>
            <a:spLocks noGrp="1" noRot="1" noChangeAspect="1" noChangeArrowheads="1" noTextEdit="1"/>
          </p:cNvSpPr>
          <p:nvPr>
            <p:ph type="sldImg"/>
          </p:nvPr>
        </p:nvSpPr>
        <p:spPr>
          <a:ln/>
        </p:spPr>
      </p:sp>
      <p:sp>
        <p:nvSpPr>
          <p:cNvPr id="439299" name="Rectangle 3"/>
          <p:cNvSpPr>
            <a:spLocks noGrp="1" noChangeArrowheads="1"/>
          </p:cNvSpPr>
          <p:nvPr>
            <p:ph type="body" idx="1"/>
          </p:nvPr>
        </p:nvSpPr>
        <p:spPr/>
        <p:txBody>
          <a:bodyPr/>
          <a:lstStyle/>
          <a:p>
            <a:pPr marL="224325" indent="-224325">
              <a:buFontTx/>
              <a:buAutoNum type="arabicPeriod"/>
            </a:pPr>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It is surprising how many people,</a:t>
            </a:r>
            <a:r>
              <a:rPr lang="en-US" baseline="0" dirty="0" smtClean="0"/>
              <a:t> who work with databases daily and even claim to be “database professionals” cannot really define what one is with any detail or precision.</a:t>
            </a:r>
          </a:p>
          <a:p>
            <a:endParaRPr lang="en-US" baseline="0" dirty="0" smtClean="0"/>
          </a:p>
          <a:p>
            <a:r>
              <a:rPr lang="en-US" baseline="0" dirty="0" smtClean="0"/>
              <a:t>Library? </a:t>
            </a:r>
            <a:r>
              <a:rPr lang="en-US" dirty="0" smtClean="0"/>
              <a:t>(Maybe.</a:t>
            </a:r>
            <a:r>
              <a:rPr lang="en-US" baseline="0" dirty="0" smtClean="0"/>
              <a:t> Perhaps not</a:t>
            </a:r>
            <a:r>
              <a:rPr lang="en-US" dirty="0" smtClean="0"/>
              <a:t>. But the</a:t>
            </a:r>
            <a:r>
              <a:rPr lang="en-US" baseline="0" dirty="0" smtClean="0"/>
              <a:t> card catalog certainly is.)</a:t>
            </a:r>
          </a:p>
          <a:p>
            <a:r>
              <a:rPr lang="en-US" baseline="0" dirty="0" smtClean="0"/>
              <a:t>File cabinet? (Could be thought of as, especially if organized correctly.)</a:t>
            </a:r>
          </a:p>
          <a:p>
            <a:r>
              <a:rPr lang="en-US" baseline="0" dirty="0" smtClean="0"/>
              <a:t>Oracle? FoxPro? FileMaker? </a:t>
            </a:r>
            <a:r>
              <a:rPr lang="en-US" b="1" baseline="0" dirty="0" smtClean="0">
                <a:solidFill>
                  <a:schemeClr val="accent6"/>
                </a:solidFill>
              </a:rPr>
              <a:t>(No! — these are DBMSs, or database “products”)</a:t>
            </a:r>
            <a:endParaRPr lang="en-US" b="1" baseline="0" dirty="0" smtClean="0">
              <a:solidFill>
                <a:schemeClr val="tx1"/>
              </a:solidFill>
            </a:endParaRPr>
          </a:p>
          <a:p>
            <a:r>
              <a:rPr lang="en-US" b="0" baseline="0" dirty="0" smtClean="0">
                <a:solidFill>
                  <a:schemeClr val="tx1"/>
                </a:solidFill>
              </a:rPr>
              <a:t>An XML file? (Not historically— it lacks operations and integrity. But this is a moving target and features of XML and parsers are getting closer.)</a:t>
            </a:r>
          </a:p>
          <a:p>
            <a:r>
              <a:rPr lang="en-US" b="0" baseline="0" dirty="0" smtClean="0">
                <a:solidFill>
                  <a:schemeClr val="tx1"/>
                </a:solidFill>
              </a:rPr>
              <a:t>A Word document? (Uh… no.)</a:t>
            </a:r>
          </a:p>
          <a:p>
            <a:r>
              <a:rPr lang="en-US" b="0" baseline="0" dirty="0" smtClean="0">
                <a:solidFill>
                  <a:schemeClr val="tx1"/>
                </a:solidFill>
              </a:rPr>
              <a:t>(See my rant on this at: http://www.datazulu.com/Default.aspx?tabid=36&amp;EntryID=2 )</a:t>
            </a:r>
          </a:p>
          <a:p>
            <a:endParaRPr lang="en-US" b="0" baseline="0" dirty="0" smtClean="0">
              <a:solidFill>
                <a:schemeClr val="tx1"/>
              </a:solidFill>
            </a:endParaRPr>
          </a:p>
          <a:p>
            <a:r>
              <a:rPr lang="en-US" b="0" baseline="0" dirty="0" smtClean="0">
                <a:solidFill>
                  <a:schemeClr val="tx1"/>
                </a:solidFill>
              </a:rPr>
              <a:t>Proper relational databases are probably the closest thing the </a:t>
            </a:r>
            <a:r>
              <a:rPr lang="en-US" b="0" baseline="0" dirty="0" smtClean="0">
                <a:solidFill>
                  <a:schemeClr val="tx1"/>
                </a:solidFill>
              </a:rPr>
              <a:t>software industry </a:t>
            </a:r>
            <a:r>
              <a:rPr lang="en-US" b="0" baseline="0" dirty="0" smtClean="0">
                <a:solidFill>
                  <a:schemeClr val="tx1"/>
                </a:solidFill>
              </a:rPr>
              <a:t>has ever produced to a real-world truth induction system based on formal semantics. Programming language designers have tried for decades to do the same thing. With the DBMS to enforce and process rules, operations, and manipulations, we really are quite close. The rows in the tables can be considered “axioms” (things taken to be true) and a query is the “theorem”. Executing the query is proving the theorem.</a:t>
            </a:r>
          </a:p>
          <a:p>
            <a:endParaRPr lang="en-US" dirty="0"/>
          </a:p>
        </p:txBody>
      </p:sp>
      <p:sp>
        <p:nvSpPr>
          <p:cNvPr id="4" name="Slide Number Placeholder 3"/>
          <p:cNvSpPr>
            <a:spLocks noGrp="1"/>
          </p:cNvSpPr>
          <p:nvPr>
            <p:ph type="sldNum" sz="quarter" idx="10"/>
          </p:nvPr>
        </p:nvSpPr>
        <p:spPr/>
        <p:txBody>
          <a:bodyPr/>
          <a:lstStyle/>
          <a:p>
            <a:fld id="{C2CBC82C-5348-4F3E-98B4-4DB623159857}" type="slidenum">
              <a:rPr lang="en-US" smtClean="0"/>
              <a:pPr/>
              <a:t>12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ctr">
              <a:defRPr sz="4800" b="1">
                <a:solidFill>
                  <a:schemeClr val="tx2"/>
                </a:solidFill>
                <a:effectLst>
                  <a:outerShdw blurRad="31750" dist="25400" dir="5400000" algn="tl" rotWithShape="0">
                    <a:srgbClr val="000000">
                      <a:alpha val="25000"/>
                    </a:srgbClr>
                  </a:outerShdw>
                </a:effectLst>
              </a:defRPr>
            </a:lvl1pPr>
            <a:extLst/>
          </a:lstStyle>
          <a:p>
            <a:r>
              <a:rPr kumimoji="0" lang="en-US" dirty="0" smtClean="0"/>
              <a:t>Click to edit Master title style</a:t>
            </a:r>
            <a:endParaRPr kumimoji="0" lang="en-US" dirty="0"/>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dirty="0" smtClean="0"/>
              <a:t>Click to edit Master subtitle style</a:t>
            </a:r>
            <a:endParaRPr kumimoji="0" lang="en-US" dirty="0"/>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9E511A30-EE8E-4323-B522-A533CCF7C4EC}" type="slidenum">
              <a:rPr lang="en-US" smtClean="0"/>
              <a:pPr/>
              <a:t>‹#›</a:t>
            </a:fld>
            <a:endParaRPr lang="en-US"/>
          </a:p>
        </p:txBody>
      </p:sp>
      <p:pic>
        <p:nvPicPr>
          <p:cNvPr id="14" name="Picture 2" descr="http://www.sqlsaturday.com/images/sql_saturday_5_olympia.png"/>
          <p:cNvPicPr>
            <a:picLocks noChangeAspect="1" noChangeArrowheads="1"/>
          </p:cNvPicPr>
          <p:nvPr userDrawn="1"/>
        </p:nvPicPr>
        <p:blipFill>
          <a:blip r:embed="rId3" cstate="print"/>
          <a:stretch>
            <a:fillRect/>
          </a:stretch>
        </p:blipFill>
        <p:spPr bwMode="auto">
          <a:xfrm>
            <a:off x="72736" y="5638800"/>
            <a:ext cx="2770907" cy="1219200"/>
          </a:xfrm>
          <a:prstGeom prst="rect">
            <a:avLst/>
          </a:prstGeom>
          <a:noFill/>
        </p:spPr>
      </p:pic>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6" name="Rectangle 15"/>
          <p:cNvSpPr/>
          <p:nvPr userDrawn="1"/>
        </p:nvSpPr>
        <p:spPr>
          <a:xfrm>
            <a:off x="8701430" y="6505570"/>
            <a:ext cx="274320" cy="274320"/>
          </a:xfrm>
          <a:prstGeom prst="rect">
            <a:avLst/>
          </a:prstGeom>
          <a:solidFill>
            <a:schemeClr val="bg1">
              <a:lumMod val="50000"/>
              <a:lumOff val="50000"/>
            </a:schemeClr>
          </a:solidFill>
          <a:ln w="6350" cap="sq" cmpd="sng">
            <a:solidFill>
              <a:schemeClr val="bg1">
                <a:lumMod val="75000"/>
                <a:lumOff val="2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9E511A30-EE8E-4323-B522-A533CCF7C4EC}"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4" name="Footer Placeholder 21"/>
          <p:cNvSpPr>
            <a:spLocks noGrp="1"/>
          </p:cNvSpPr>
          <p:nvPr>
            <p:ph type="ftr" sz="quarter" idx="3"/>
          </p:nvPr>
        </p:nvSpPr>
        <p:spPr>
          <a:xfrm>
            <a:off x="5867400" y="6400800"/>
            <a:ext cx="2743200" cy="365125"/>
          </a:xfrm>
          <a:prstGeom prst="rect">
            <a:avLst/>
          </a:prstGeom>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vert="horz" bIns="0" anchor="b"/>
          <a:lstStyle>
            <a:lvl1pPr algn="ctr" eaLnBrk="1" latinLnBrk="0" hangingPunct="1">
              <a:defRPr kumimoji="0" sz="900">
                <a:solidFill>
                  <a:schemeClr val="tx1">
                    <a:lumMod val="75000"/>
                  </a:schemeClr>
                </a:solidFill>
              </a:defRPr>
            </a:lvl1pPr>
            <a:extLst/>
          </a:lstStyle>
          <a:p>
            <a:r>
              <a:rPr lang="en-US" sz="1400" b="1" dirty="0" smtClean="0">
                <a:latin typeface="Garamond" pitchFamily="18" charset="0"/>
              </a:rPr>
              <a:t>XML and Relational Databases </a:t>
            </a:r>
            <a:r>
              <a:rPr lang="en-US" i="1" dirty="0" smtClean="0"/>
              <a:t/>
            </a:r>
            <a:br>
              <a:rPr lang="en-US" i="1" dirty="0" smtClean="0"/>
            </a:br>
            <a:r>
              <a:rPr lang="en-US" sz="800" dirty="0" smtClean="0"/>
              <a:t>© 2008, Eric M. Wilson  </a:t>
            </a:r>
            <a:r>
              <a:rPr lang="en-US" sz="800" dirty="0" smtClean="0">
                <a:sym typeface="Wingdings 2"/>
              </a:rPr>
              <a:t></a:t>
            </a:r>
            <a:r>
              <a:rPr lang="en-US" sz="800" dirty="0" smtClean="0"/>
              <a:t>  ewilson@datazulu.com</a:t>
            </a:r>
            <a:endParaRPr lang="en-US" sz="800" dirty="0"/>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Quote">
    <p:bg>
      <p:bgPr>
        <a:blipFill dpi="0" rotWithShape="0">
          <a:blip r:embed="rId2" cstate="print">
            <a:lum/>
          </a:blip>
          <a:srcRect/>
          <a:stretch>
            <a:fillRect l="-2000" r="-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lumMod val="60000"/>
                    <a:lumOff val="40000"/>
                  </a:schemeClr>
                </a:solidFill>
              </a:defRPr>
            </a:lvl1pPr>
          </a:lstStyle>
          <a:p>
            <a:r>
              <a:rPr lang="en-US" dirty="0" smtClean="0"/>
              <a:t>Click to edit Master title style</a:t>
            </a:r>
            <a:endParaRPr lang="en-US" dirty="0"/>
          </a:p>
        </p:txBody>
      </p:sp>
      <p:sp>
        <p:nvSpPr>
          <p:cNvPr id="8" name="Text Placeholder 7"/>
          <p:cNvSpPr>
            <a:spLocks noGrp="1"/>
          </p:cNvSpPr>
          <p:nvPr>
            <p:ph type="body" sz="quarter" idx="13"/>
          </p:nvPr>
        </p:nvSpPr>
        <p:spPr>
          <a:xfrm>
            <a:off x="1600200" y="1676400"/>
            <a:ext cx="6477000" cy="3962400"/>
          </a:xfrm>
        </p:spPr>
        <p:txBody>
          <a:bodyPr vert="horz" lIns="91440" tIns="45720" rIns="91440" bIns="45720" rtlCol="0" anchor="ctr">
            <a:normAutofit/>
          </a:bodyPr>
          <a:lstStyle>
            <a:lvl1pPr>
              <a:defRPr kumimoji="0" lang="en-US" sz="3200" b="0" i="1" u="none" strike="noStrike" kern="1200" cap="none" spc="0" normalizeH="0" baseline="0" noProof="0" dirty="0" smtClean="0">
                <a:ln>
                  <a:noFill/>
                </a:ln>
                <a:solidFill>
                  <a:schemeClr val="bg2">
                    <a:lumMod val="90000"/>
                  </a:schemeClr>
                </a:solidFill>
                <a:effectLst/>
                <a:uLnTx/>
                <a:uFillTx/>
                <a:latin typeface="Times New Roman" pitchFamily="18" charset="0"/>
                <a:ea typeface="+mj-ea"/>
                <a:cs typeface="Times New Roman" pitchFamily="18" charset="0"/>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lang="en-US" dirty="0"/>
          </a:p>
        </p:txBody>
      </p:sp>
      <p:sp>
        <p:nvSpPr>
          <p:cNvPr id="10" name="Text Placeholder 9"/>
          <p:cNvSpPr>
            <a:spLocks noGrp="1"/>
          </p:cNvSpPr>
          <p:nvPr>
            <p:ph type="body" sz="quarter" idx="14"/>
          </p:nvPr>
        </p:nvSpPr>
        <p:spPr>
          <a:xfrm>
            <a:off x="1676400" y="5943600"/>
            <a:ext cx="6324600" cy="381000"/>
          </a:xfrm>
        </p:spPr>
        <p:txBody>
          <a:bodyPr/>
          <a:lstStyle>
            <a:lvl1pPr marL="0" indent="0">
              <a:buNone/>
              <a:defRPr sz="1600">
                <a:solidFill>
                  <a:schemeClr val="bg2">
                    <a:lumMod val="50000"/>
                  </a:schemeClr>
                </a:solidFill>
              </a:defRPr>
            </a:lvl1pPr>
          </a:lstStyle>
          <a:p>
            <a:pPr lvl="0"/>
            <a:endParaRPr 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1981200"/>
            <a:ext cx="3657600"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05400" y="1981200"/>
            <a:ext cx="3657600"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1600200" y="6534150"/>
            <a:ext cx="1981200" cy="476250"/>
          </a:xfrm>
          <a:prstGeom prst="rect">
            <a:avLst/>
          </a:prstGeom>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smtClean="0"/>
              <a:t>© 2008 Eric M. Wilson — ewilson@datazulu.com</a:t>
            </a:r>
            <a:endParaRPr lang="en-US"/>
          </a:p>
        </p:txBody>
      </p:sp>
      <p:sp>
        <p:nvSpPr>
          <p:cNvPr id="7" name="Slide Number Placeholder 6"/>
          <p:cNvSpPr>
            <a:spLocks noGrp="1"/>
          </p:cNvSpPr>
          <p:nvPr>
            <p:ph type="sldNum" sz="quarter" idx="12"/>
          </p:nvPr>
        </p:nvSpPr>
        <p:spPr/>
        <p:txBody>
          <a:bodyPr/>
          <a:lstStyle>
            <a:lvl1pPr>
              <a:defRPr/>
            </a:lvl1pPr>
          </a:lstStyle>
          <a:p>
            <a:fld id="{49263A6B-2D2E-46D4-9C61-541C8E5D6EEF}" type="slidenum">
              <a:rPr lang="en-US"/>
              <a:pPr/>
              <a:t>‹#›</a:t>
            </a:fld>
            <a:endParaRPr lang="en-US"/>
          </a:p>
        </p:txBody>
      </p:sp>
      <p:sp>
        <p:nvSpPr>
          <p:cNvPr id="8" name="Text Placeholder 2"/>
          <p:cNvSpPr>
            <a:spLocks noGrp="1"/>
          </p:cNvSpPr>
          <p:nvPr>
            <p:ph type="body" idx="13"/>
          </p:nvPr>
        </p:nvSpPr>
        <p:spPr>
          <a:xfrm>
            <a:off x="1219200" y="1371600"/>
            <a:ext cx="365760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9" name="Text Placeholder 2"/>
          <p:cNvSpPr>
            <a:spLocks noGrp="1"/>
          </p:cNvSpPr>
          <p:nvPr>
            <p:ph type="body" idx="14"/>
          </p:nvPr>
        </p:nvSpPr>
        <p:spPr>
          <a:xfrm>
            <a:off x="5105400" y="1371600"/>
            <a:ext cx="365760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2pPr>
              <a:spcBef>
                <a:spcPts val="600"/>
              </a:spcBef>
              <a:defRPr/>
            </a:lvl2pPr>
            <a:lvl3pPr>
              <a:spcBef>
                <a:spcPts val="600"/>
              </a:spcBef>
              <a:defRPr/>
            </a:lvl3pPr>
            <a:lvl4pPr>
              <a:spcBef>
                <a:spcPts val="600"/>
              </a:spcBef>
              <a:defRPr/>
            </a:lvl4pPr>
            <a:lvl5pPr>
              <a:spcBef>
                <a:spcPts val="600"/>
              </a:spcBef>
              <a:defRPr/>
            </a:lvl5pPr>
            <a:extLst/>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6" name="Slide Number Placeholder 5"/>
          <p:cNvSpPr>
            <a:spLocks noGrp="1"/>
          </p:cNvSpPr>
          <p:nvPr>
            <p:ph type="sldNum" sz="quarter" idx="12"/>
          </p:nvPr>
        </p:nvSpPr>
        <p:spPr>
          <a:xfrm>
            <a:off x="8632545" y="6422574"/>
            <a:ext cx="420528" cy="365125"/>
          </a:xfrm>
        </p:spPr>
        <p:txBody>
          <a:bodyPr/>
          <a:lstStyle>
            <a:lvl1pPr>
              <a:defRPr sz="1100" b="1"/>
            </a:lvl1pPr>
            <a:extLst/>
          </a:lstStyle>
          <a:p>
            <a:fld id="{9E511A30-EE8E-4323-B522-A533CCF7C4EC}" type="slidenum">
              <a:rPr lang="en-US" smtClean="0"/>
              <a:pPr/>
              <a:t>‹#›</a:t>
            </a:fld>
            <a:endParaRPr lang="en-US" dirty="0"/>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
        <p:nvSpPr>
          <p:cNvPr id="9" name="Footer Placeholder 21"/>
          <p:cNvSpPr>
            <a:spLocks noGrp="1"/>
          </p:cNvSpPr>
          <p:nvPr>
            <p:ph type="ftr" sz="quarter" idx="3"/>
          </p:nvPr>
        </p:nvSpPr>
        <p:spPr>
          <a:xfrm>
            <a:off x="5867400" y="6400800"/>
            <a:ext cx="2743200" cy="365125"/>
          </a:xfrm>
          <a:prstGeom prst="rect">
            <a:avLst/>
          </a:prstGeom>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vert="horz" bIns="0" anchor="b"/>
          <a:lstStyle>
            <a:lvl1pPr algn="ctr" eaLnBrk="1" latinLnBrk="0" hangingPunct="1">
              <a:defRPr kumimoji="0" sz="900">
                <a:solidFill>
                  <a:schemeClr val="tx1">
                    <a:lumMod val="75000"/>
                  </a:schemeClr>
                </a:solidFill>
              </a:defRPr>
            </a:lvl1pPr>
            <a:extLst/>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sp>
        <p:nvSpPr>
          <p:cNvPr id="10" name="Rectangle 9"/>
          <p:cNvSpPr/>
          <p:nvPr userDrawn="1"/>
        </p:nvSpPr>
        <p:spPr>
          <a:xfrm>
            <a:off x="457200" y="1295400"/>
            <a:ext cx="8229600" cy="27432"/>
          </a:xfrm>
          <a:prstGeom prst="rect">
            <a:avLst/>
          </a:prstGeom>
          <a:gradFill>
            <a:gsLst>
              <a:gs pos="0">
                <a:schemeClr val="bg2">
                  <a:lumMod val="40000"/>
                  <a:lumOff val="60000"/>
                </a:schemeClr>
              </a:gs>
              <a:gs pos="71000">
                <a:schemeClr val="bg1">
                  <a:lumMod val="50000"/>
                  <a:lumOff val="50000"/>
                </a:schemeClr>
              </a:gs>
              <a:gs pos="100000">
                <a:schemeClr val="bg1">
                  <a:lumMod val="75000"/>
                  <a:lumOff val="25000"/>
                </a:schemeClr>
              </a:gs>
            </a:gsLst>
            <a:lin ang="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Agenda">
    <p:spTree>
      <p:nvGrpSpPr>
        <p:cNvPr id="1" name=""/>
        <p:cNvGrpSpPr/>
        <p:nvPr/>
      </p:nvGrpSpPr>
      <p:grpSpPr>
        <a:xfrm>
          <a:off x="0" y="0"/>
          <a:ext cx="0" cy="0"/>
          <a:chOff x="0" y="0"/>
          <a:chExt cx="0" cy="0"/>
        </a:xfrm>
      </p:grpSpPr>
      <p:sp>
        <p:nvSpPr>
          <p:cNvPr id="3" name="Content Placeholder 2"/>
          <p:cNvSpPr>
            <a:spLocks noGrp="1"/>
          </p:cNvSpPr>
          <p:nvPr>
            <p:ph idx="1"/>
          </p:nvPr>
        </p:nvSpPr>
        <p:spPr>
          <a:xfrm>
            <a:off x="1447800" y="1481329"/>
            <a:ext cx="7239000" cy="4005072"/>
          </a:xfrm>
          <a:gradFill>
            <a:gsLst>
              <a:gs pos="0">
                <a:srgbClr val="E6F4FA"/>
              </a:gs>
              <a:gs pos="50000">
                <a:srgbClr val="C5E2F1"/>
              </a:gs>
              <a:gs pos="100000">
                <a:schemeClr val="accent1">
                  <a:tint val="23500"/>
                  <a:satMod val="160000"/>
                </a:schemeClr>
              </a:gs>
            </a:gsLst>
            <a:lin ang="5400000" scaled="0"/>
          </a:gradFill>
          <a:effectLst>
            <a:innerShdw blurRad="114300">
              <a:prstClr val="black"/>
            </a:innerShdw>
          </a:effectLst>
        </p:spPr>
        <p:txBody>
          <a:bodyPr lIns="274320" tIns="274320" rIns="274320" bIns="274320">
            <a:scene3d>
              <a:camera prst="orthographicFront"/>
              <a:lightRig rig="threePt" dir="t"/>
            </a:scene3d>
            <a:sp3d extrusionH="57150">
              <a:bevelT w="82550" h="38100" prst="coolSlant"/>
            </a:sp3d>
          </a:bodyPr>
          <a:lstStyle>
            <a:lvl1pPr marL="403225" indent="-287338">
              <a:buClr>
                <a:schemeClr val="tx1">
                  <a:lumMod val="50000"/>
                </a:schemeClr>
              </a:buClr>
              <a:buFont typeface="Wingdings 2" pitchFamily="18" charset="2"/>
              <a:buChar char=""/>
              <a:defRPr i="1">
                <a:solidFill>
                  <a:schemeClr val="tx1">
                    <a:lumMod val="50000"/>
                  </a:schemeClr>
                </a:solidFill>
              </a:defRPr>
            </a:lvl1pPr>
            <a:lvl2pPr marL="684213" indent="-684213">
              <a:spcBef>
                <a:spcPts val="600"/>
              </a:spcBef>
              <a:buClr>
                <a:schemeClr val="accent3"/>
              </a:buClr>
              <a:buSzPct val="110000"/>
              <a:buFont typeface="Wingdings 3" pitchFamily="18" charset="2"/>
              <a:buChar char=""/>
              <a:defRPr sz="4600" b="1">
                <a:solidFill>
                  <a:schemeClr val="accent3"/>
                </a:solidFill>
                <a:effectLst>
                  <a:outerShdw blurRad="50800" dist="38100" dir="2700000" algn="tl" rotWithShape="0">
                    <a:prstClr val="black">
                      <a:alpha val="40000"/>
                    </a:prstClr>
                  </a:outerShdw>
                </a:effectLst>
              </a:defRPr>
            </a:lvl2pPr>
            <a:lvl3pPr marL="460375" indent="-344488">
              <a:spcBef>
                <a:spcPts val="600"/>
              </a:spcBef>
              <a:buClr>
                <a:schemeClr val="accent4"/>
              </a:buClr>
              <a:buFont typeface="Wingdings" pitchFamily="2" charset="2"/>
              <a:buChar char="§"/>
              <a:defRPr sz="2700" i="0">
                <a:solidFill>
                  <a:schemeClr val="accent4"/>
                </a:solidFill>
              </a:defRPr>
            </a:lvl3pPr>
            <a:lvl4pPr>
              <a:spcBef>
                <a:spcPts val="600"/>
              </a:spcBef>
              <a:buClr>
                <a:schemeClr val="accent3"/>
              </a:buClr>
              <a:defRPr/>
            </a:lvl4pPr>
            <a:lvl5pPr>
              <a:spcBef>
                <a:spcPts val="600"/>
              </a:spcBef>
              <a:buClr>
                <a:schemeClr val="accent3"/>
              </a:buClr>
              <a:defRPr/>
            </a:lvl5pPr>
            <a:extLst/>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6" name="Slide Number Placeholder 5"/>
          <p:cNvSpPr>
            <a:spLocks noGrp="1"/>
          </p:cNvSpPr>
          <p:nvPr>
            <p:ph type="sldNum" sz="quarter" idx="12"/>
          </p:nvPr>
        </p:nvSpPr>
        <p:spPr>
          <a:xfrm>
            <a:off x="8632545" y="6422574"/>
            <a:ext cx="420528" cy="365125"/>
          </a:xfrm>
        </p:spPr>
        <p:txBody>
          <a:bodyPr/>
          <a:lstStyle>
            <a:lvl1pPr>
              <a:defRPr sz="1100" b="1"/>
            </a:lvl1pPr>
            <a:extLst/>
          </a:lstStyle>
          <a:p>
            <a:fld id="{9E511A30-EE8E-4323-B522-A533CCF7C4EC}" type="slidenum">
              <a:rPr lang="en-US" smtClean="0"/>
              <a:pPr/>
              <a:t>‹#›</a:t>
            </a:fld>
            <a:endParaRPr lang="en-US" dirty="0"/>
          </a:p>
        </p:txBody>
      </p:sp>
      <p:sp>
        <p:nvSpPr>
          <p:cNvPr id="7" name="Title 6"/>
          <p:cNvSpPr>
            <a:spLocks noGrp="1"/>
          </p:cNvSpPr>
          <p:nvPr>
            <p:ph type="title"/>
          </p:nvPr>
        </p:nvSpPr>
        <p:spPr>
          <a:xfrm>
            <a:off x="1447800" y="274638"/>
            <a:ext cx="7239000" cy="1143000"/>
          </a:xfrm>
        </p:spPr>
        <p:txBody>
          <a:bodyPr rtlCol="0"/>
          <a:lstStyle>
            <a:lvl1pPr>
              <a:defRPr/>
            </a:lvl1pPr>
            <a:extLst/>
          </a:lstStyle>
          <a:p>
            <a:endParaRPr kumimoji="0" lang="en-US" dirty="0"/>
          </a:p>
        </p:txBody>
      </p:sp>
      <p:sp>
        <p:nvSpPr>
          <p:cNvPr id="9" name="Footer Placeholder 21"/>
          <p:cNvSpPr>
            <a:spLocks noGrp="1"/>
          </p:cNvSpPr>
          <p:nvPr>
            <p:ph type="ftr" sz="quarter" idx="3"/>
          </p:nvPr>
        </p:nvSpPr>
        <p:spPr>
          <a:xfrm>
            <a:off x="5867400" y="6400800"/>
            <a:ext cx="2743200" cy="365125"/>
          </a:xfrm>
          <a:prstGeom prst="rect">
            <a:avLst/>
          </a:prstGeom>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vert="horz" bIns="0" anchor="b"/>
          <a:lstStyle>
            <a:lvl1pPr algn="ctr" eaLnBrk="1" latinLnBrk="0" hangingPunct="1">
              <a:defRPr kumimoji="0" sz="900">
                <a:solidFill>
                  <a:schemeClr val="tx1">
                    <a:lumMod val="75000"/>
                  </a:schemeClr>
                </a:solidFill>
              </a:defRPr>
            </a:lvl1pPr>
            <a:extLst/>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sp>
        <p:nvSpPr>
          <p:cNvPr id="10" name="Rectangle 9"/>
          <p:cNvSpPr/>
          <p:nvPr userDrawn="1"/>
        </p:nvSpPr>
        <p:spPr>
          <a:xfrm>
            <a:off x="1447800" y="1295399"/>
            <a:ext cx="7239000" cy="27432"/>
          </a:xfrm>
          <a:prstGeom prst="rect">
            <a:avLst/>
          </a:prstGeom>
          <a:gradFill>
            <a:gsLst>
              <a:gs pos="0">
                <a:schemeClr val="bg2">
                  <a:lumMod val="40000"/>
                  <a:lumOff val="60000"/>
                </a:schemeClr>
              </a:gs>
              <a:gs pos="71000">
                <a:schemeClr val="bg1">
                  <a:lumMod val="50000"/>
                  <a:lumOff val="50000"/>
                </a:schemeClr>
              </a:gs>
              <a:gs pos="100000">
                <a:schemeClr val="bg1">
                  <a:lumMod val="75000"/>
                  <a:lumOff val="25000"/>
                </a:schemeClr>
              </a:gs>
            </a:gsLst>
            <a:lin ang="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3490" name="Picture 2" descr="C:\Documents and Settings\ewilson\My Documents\My Pictures\Microsoft Clip Organizer\j0432571.png"/>
          <p:cNvPicPr>
            <a:picLocks noChangeAspect="1" noChangeArrowheads="1"/>
          </p:cNvPicPr>
          <p:nvPr userDrawn="1"/>
        </p:nvPicPr>
        <p:blipFill>
          <a:blip r:embed="rId2" cstate="print"/>
          <a:srcRect/>
          <a:stretch>
            <a:fillRect/>
          </a:stretch>
        </p:blipFill>
        <p:spPr bwMode="auto">
          <a:xfrm>
            <a:off x="381000" y="381000"/>
            <a:ext cx="948638" cy="948638"/>
          </a:xfrm>
          <a:prstGeom prst="rect">
            <a:avLst/>
          </a:prstGeom>
          <a:noFill/>
        </p:spPr>
      </p:pic>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90600" y="2362200"/>
            <a:ext cx="7696200" cy="1828800"/>
          </a:xfrm>
        </p:spPr>
        <p:txBody>
          <a:bodyPr vert="horz" anchor="b">
            <a:normAutofit/>
            <a:scene3d>
              <a:camera prst="orthographicFront"/>
              <a:lightRig rig="soft" dir="t"/>
            </a:scene3d>
            <a:sp3d prstMaterial="softEdge">
              <a:bevelT w="25400" h="25400"/>
            </a:sp3d>
          </a:bodyPr>
          <a:lstStyle>
            <a:lvl1pPr algn="l">
              <a:buNone/>
              <a:defRPr sz="4800" b="1" cap="none" baseline="0">
                <a:effectLst>
                  <a:outerShdw blurRad="31750" dist="25400" dir="5400000" algn="tl" rotWithShape="0">
                    <a:srgbClr val="000000">
                      <a:alpha val="25000"/>
                    </a:srgbClr>
                  </a:outerShdw>
                </a:effectLst>
              </a:defRPr>
            </a:lvl1pPr>
            <a:extLst/>
          </a:lstStyle>
          <a:p>
            <a:r>
              <a:rPr kumimoji="0" lang="en-US" dirty="0" smtClean="0"/>
              <a:t>Click to edit Master title style</a:t>
            </a:r>
            <a:endParaRPr kumimoji="0" lang="en-US" dirty="0"/>
          </a:p>
        </p:txBody>
      </p:sp>
      <p:sp>
        <p:nvSpPr>
          <p:cNvPr id="3" name="Text Placeholder 2"/>
          <p:cNvSpPr>
            <a:spLocks noGrp="1"/>
          </p:cNvSpPr>
          <p:nvPr>
            <p:ph type="body" idx="1"/>
          </p:nvPr>
        </p:nvSpPr>
        <p:spPr>
          <a:xfrm>
            <a:off x="2438400" y="4343400"/>
            <a:ext cx="6248400" cy="1454888"/>
          </a:xfrm>
        </p:spPr>
        <p:txBody>
          <a:bodyPr lIns="91440" rIns="91440" anchor="t">
            <a:normAutofit/>
          </a:bodyPr>
          <a:lstStyle>
            <a:lvl1pPr marL="0" indent="0" algn="r">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dirty="0" smtClean="0"/>
              <a:t>Click to edit Master text styles</a:t>
            </a:r>
          </a:p>
        </p:txBody>
      </p:sp>
      <p:sp>
        <p:nvSpPr>
          <p:cNvPr id="6" name="Slide Number Placeholder 5"/>
          <p:cNvSpPr>
            <a:spLocks noGrp="1"/>
          </p:cNvSpPr>
          <p:nvPr>
            <p:ph type="sldNum" sz="quarter" idx="12"/>
          </p:nvPr>
        </p:nvSpPr>
        <p:spPr/>
        <p:txBody>
          <a:bodyPr/>
          <a:lstStyle>
            <a:extLst/>
          </a:lstStyle>
          <a:p>
            <a:fld id="{9E511A30-EE8E-4323-B522-A533CCF7C4EC}" type="slidenum">
              <a:rPr lang="en-US" smtClean="0"/>
              <a:pPr/>
              <a:t>‹#›</a:t>
            </a:fld>
            <a:endParaRPr lang="en-US"/>
          </a:p>
        </p:txBody>
      </p:sp>
      <p:grpSp>
        <p:nvGrpSpPr>
          <p:cNvPr id="12" name="Group 11"/>
          <p:cNvGrpSpPr/>
          <p:nvPr userDrawn="1"/>
        </p:nvGrpSpPr>
        <p:grpSpPr>
          <a:xfrm>
            <a:off x="457200" y="3647235"/>
            <a:ext cx="369296" cy="228600"/>
            <a:chOff x="3450264" y="3005472"/>
            <a:chExt cx="369296" cy="228600"/>
          </a:xfrm>
        </p:grpSpPr>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grpSp>
      <p:sp>
        <p:nvSpPr>
          <p:cNvPr id="10" name="Footer Placeholder 21"/>
          <p:cNvSpPr>
            <a:spLocks noGrp="1"/>
          </p:cNvSpPr>
          <p:nvPr>
            <p:ph type="ftr" sz="quarter" idx="3"/>
          </p:nvPr>
        </p:nvSpPr>
        <p:spPr>
          <a:xfrm>
            <a:off x="5867400" y="6400800"/>
            <a:ext cx="2743200" cy="365125"/>
          </a:xfrm>
          <a:prstGeom prst="rect">
            <a:avLst/>
          </a:prstGeom>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vert="horz" bIns="0" anchor="b"/>
          <a:lstStyle>
            <a:lvl1pPr algn="ctr" eaLnBrk="1" latinLnBrk="0" hangingPunct="1">
              <a:defRPr kumimoji="0" sz="900">
                <a:solidFill>
                  <a:schemeClr val="tx1">
                    <a:lumMod val="75000"/>
                  </a:schemeClr>
                </a:solidFill>
              </a:defRPr>
            </a:lvl1pPr>
            <a:extLst/>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sp>
        <p:nvSpPr>
          <p:cNvPr id="11" name="Rectangle 10"/>
          <p:cNvSpPr/>
          <p:nvPr userDrawn="1"/>
        </p:nvSpPr>
        <p:spPr>
          <a:xfrm>
            <a:off x="457200" y="4191000"/>
            <a:ext cx="8229600" cy="27432"/>
          </a:xfrm>
          <a:prstGeom prst="rect">
            <a:avLst/>
          </a:prstGeom>
          <a:gradFill>
            <a:gsLst>
              <a:gs pos="0">
                <a:schemeClr val="bg2">
                  <a:lumMod val="40000"/>
                  <a:lumOff val="60000"/>
                </a:schemeClr>
              </a:gs>
              <a:gs pos="71000">
                <a:schemeClr val="bg1">
                  <a:lumMod val="50000"/>
                  <a:lumOff val="50000"/>
                </a:schemeClr>
              </a:gs>
              <a:gs pos="100000">
                <a:schemeClr val="bg1">
                  <a:lumMod val="75000"/>
                  <a:lumOff val="25000"/>
                </a:schemeClr>
              </a:gs>
            </a:gsLst>
            <a:lin ang="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295400" y="1981200"/>
            <a:ext cx="6553200" cy="3581400"/>
          </a:xfrm>
          <a:gradFill>
            <a:gsLst>
              <a:gs pos="0">
                <a:schemeClr val="bg1">
                  <a:lumMod val="65000"/>
                  <a:lumOff val="35000"/>
                </a:schemeClr>
              </a:gs>
              <a:gs pos="51000">
                <a:srgbClr val="3B3B3B"/>
              </a:gs>
              <a:gs pos="100000">
                <a:schemeClr val="bg1">
                  <a:lumMod val="65000"/>
                  <a:lumOff val="35000"/>
                </a:schemeClr>
              </a:gs>
            </a:gsLst>
            <a:lin ang="5400000" scaled="0"/>
          </a:gradFill>
          <a:effectLst>
            <a:innerShdw blurRad="114300">
              <a:prstClr val="black"/>
            </a:innerShdw>
          </a:effectLst>
        </p:spPr>
        <p:txBody>
          <a:bodyPr lIns="274320" tIns="457200" rIns="274320" bIns="274320" anchor="ctr" anchorCtr="0">
            <a:normAutofit/>
            <a:scene3d>
              <a:camera prst="orthographicFront"/>
              <a:lightRig rig="threePt" dir="t"/>
            </a:scene3d>
            <a:sp3d extrusionH="57150">
              <a:bevelT h="25400" prst="softRound"/>
            </a:sp3d>
          </a:bodyPr>
          <a:lstStyle>
            <a:lvl1pPr marL="0" indent="0" algn="ctr">
              <a:spcBef>
                <a:spcPts val="0"/>
              </a:spcBef>
              <a:buNone/>
              <a:defRPr sz="3200" b="1" i="0">
                <a:solidFill>
                  <a:schemeClr val="accent3">
                    <a:lumMod val="20000"/>
                    <a:lumOff val="80000"/>
                  </a:schemeClr>
                </a:solidFill>
                <a:effectLst>
                  <a:outerShdw blurRad="50800" dist="38100" dir="2700000" algn="tl" rotWithShape="0">
                    <a:prstClr val="black">
                      <a:alpha val="40000"/>
                    </a:prstClr>
                  </a:outerShdw>
                </a:effectLst>
                <a:latin typeface="Times New Roman" pitchFamily="18" charset="0"/>
                <a:cs typeface="Times New Roman" pitchFamily="18" charset="0"/>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dirty="0" smtClean="0"/>
              <a:t>Click to edit Master text styles</a:t>
            </a:r>
          </a:p>
        </p:txBody>
      </p:sp>
      <p:sp>
        <p:nvSpPr>
          <p:cNvPr id="6" name="Slide Number Placeholder 5"/>
          <p:cNvSpPr>
            <a:spLocks noGrp="1"/>
          </p:cNvSpPr>
          <p:nvPr>
            <p:ph type="sldNum" sz="quarter" idx="12"/>
          </p:nvPr>
        </p:nvSpPr>
        <p:spPr/>
        <p:txBody>
          <a:bodyPr/>
          <a:lstStyle>
            <a:extLst/>
          </a:lstStyle>
          <a:p>
            <a:fld id="{9E511A30-EE8E-4323-B522-A533CCF7C4EC}" type="slidenum">
              <a:rPr lang="en-US" smtClean="0"/>
              <a:pPr/>
              <a:t>‹#›</a:t>
            </a:fld>
            <a:endParaRPr lang="en-US"/>
          </a:p>
        </p:txBody>
      </p:sp>
      <p:sp>
        <p:nvSpPr>
          <p:cNvPr id="10" name="Footer Placeholder 21"/>
          <p:cNvSpPr>
            <a:spLocks noGrp="1"/>
          </p:cNvSpPr>
          <p:nvPr>
            <p:ph type="ftr" sz="quarter" idx="3"/>
          </p:nvPr>
        </p:nvSpPr>
        <p:spPr>
          <a:xfrm>
            <a:off x="5867400" y="6400800"/>
            <a:ext cx="2743200" cy="365125"/>
          </a:xfrm>
          <a:prstGeom prst="rect">
            <a:avLst/>
          </a:prstGeom>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vert="horz" bIns="0" anchor="b"/>
          <a:lstStyle>
            <a:lvl1pPr algn="ctr" eaLnBrk="1" latinLnBrk="0" hangingPunct="1">
              <a:defRPr kumimoji="0" sz="900">
                <a:solidFill>
                  <a:schemeClr val="tx1">
                    <a:lumMod val="75000"/>
                  </a:schemeClr>
                </a:solidFill>
              </a:defRPr>
            </a:lvl1pPr>
            <a:extLst/>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sp>
        <p:nvSpPr>
          <p:cNvPr id="11" name="TextBox 10"/>
          <p:cNvSpPr txBox="1"/>
          <p:nvPr userDrawn="1"/>
        </p:nvSpPr>
        <p:spPr>
          <a:xfrm>
            <a:off x="457200" y="1828800"/>
            <a:ext cx="838200" cy="1323439"/>
          </a:xfrm>
          <a:prstGeom prst="rect">
            <a:avLst/>
          </a:prstGeom>
          <a:noFill/>
        </p:spPr>
        <p:txBody>
          <a:bodyPr wrap="square" rtlCol="0">
            <a:spAutoFit/>
            <a:scene3d>
              <a:camera prst="orthographicFront"/>
              <a:lightRig rig="threePt" dir="t"/>
            </a:scene3d>
            <a:sp3d extrusionH="57150">
              <a:bevelT w="82550" h="38100" prst="coolSlant"/>
            </a:sp3d>
          </a:bodyPr>
          <a:lstStyle/>
          <a:p>
            <a:r>
              <a:rPr lang="en-US" sz="8000" dirty="0" smtClean="0">
                <a:ln>
                  <a:solidFill>
                    <a:schemeClr val="accent1"/>
                  </a:solidFill>
                </a:ln>
                <a:solidFill>
                  <a:schemeClr val="tx2"/>
                </a:solidFill>
                <a:effectLst>
                  <a:outerShdw blurRad="50800" dist="38100" dir="2700000" algn="tl" rotWithShape="0">
                    <a:prstClr val="black">
                      <a:alpha val="40000"/>
                    </a:prstClr>
                  </a:outerShdw>
                </a:effectLst>
                <a:latin typeface="Times New Roman" pitchFamily="18" charset="0"/>
                <a:cs typeface="Times New Roman" pitchFamily="18" charset="0"/>
              </a:rPr>
              <a:t>“</a:t>
            </a:r>
            <a:endParaRPr lang="en-US" dirty="0">
              <a:ln>
                <a:solidFill>
                  <a:schemeClr val="accent1"/>
                </a:solidFill>
              </a:ln>
              <a:solidFill>
                <a:schemeClr val="tx2"/>
              </a:solidFill>
              <a:effectLst>
                <a:outerShdw blurRad="50800" dist="38100" dir="2700000" algn="tl" rotWithShape="0">
                  <a:prstClr val="black">
                    <a:alpha val="40000"/>
                  </a:prstClr>
                </a:outerShdw>
              </a:effectLst>
              <a:latin typeface="Times New Roman" pitchFamily="18" charset="0"/>
              <a:cs typeface="Times New Roman" pitchFamily="18" charset="0"/>
            </a:endParaRPr>
          </a:p>
        </p:txBody>
      </p:sp>
      <p:sp>
        <p:nvSpPr>
          <p:cNvPr id="12" name="TextBox 11"/>
          <p:cNvSpPr txBox="1"/>
          <p:nvPr userDrawn="1"/>
        </p:nvSpPr>
        <p:spPr>
          <a:xfrm>
            <a:off x="8001000" y="1828800"/>
            <a:ext cx="838200" cy="1323439"/>
          </a:xfrm>
          <a:prstGeom prst="rect">
            <a:avLst/>
          </a:prstGeom>
          <a:noFill/>
        </p:spPr>
        <p:txBody>
          <a:bodyPr wrap="square" rtlCol="0">
            <a:spAutoFit/>
            <a:scene3d>
              <a:camera prst="orthographicFront"/>
              <a:lightRig rig="threePt" dir="t"/>
            </a:scene3d>
            <a:sp3d extrusionH="57150">
              <a:bevelT w="82550" h="38100" prst="coolSlant"/>
            </a:sp3d>
          </a:bodyPr>
          <a:lstStyle/>
          <a:p>
            <a:r>
              <a:rPr lang="en-US" sz="8000" dirty="0" smtClean="0">
                <a:ln>
                  <a:solidFill>
                    <a:schemeClr val="accent1"/>
                  </a:solidFill>
                </a:ln>
                <a:solidFill>
                  <a:schemeClr val="tx2"/>
                </a:solidFill>
                <a:effectLst>
                  <a:outerShdw blurRad="50800" dist="38100" dir="2700000" algn="tl" rotWithShape="0">
                    <a:prstClr val="black">
                      <a:alpha val="40000"/>
                    </a:prstClr>
                  </a:outerShdw>
                </a:effectLst>
                <a:latin typeface="Times New Roman" pitchFamily="18" charset="0"/>
                <a:cs typeface="Times New Roman" pitchFamily="18" charset="0"/>
              </a:rPr>
              <a:t>”</a:t>
            </a:r>
            <a:endParaRPr lang="en-US" dirty="0">
              <a:ln>
                <a:solidFill>
                  <a:schemeClr val="accent1"/>
                </a:solidFill>
              </a:ln>
              <a:solidFill>
                <a:schemeClr val="tx2"/>
              </a:solidFill>
              <a:effectLst>
                <a:outerShdw blurRad="50800" dist="38100" dir="2700000" algn="tl" rotWithShape="0">
                  <a:prstClr val="black">
                    <a:alpha val="40000"/>
                  </a:prstClr>
                </a:outerShdw>
              </a:effectLst>
              <a:latin typeface="Times New Roman" pitchFamily="18" charset="0"/>
              <a:cs typeface="Times New Roman" pitchFamily="18" charset="0"/>
            </a:endParaRPr>
          </a:p>
        </p:txBody>
      </p:sp>
      <p:sp>
        <p:nvSpPr>
          <p:cNvPr id="13" name="Title 6"/>
          <p:cNvSpPr>
            <a:spLocks noGrp="1"/>
          </p:cNvSpPr>
          <p:nvPr>
            <p:ph type="title"/>
          </p:nvPr>
        </p:nvSpPr>
        <p:spPr>
          <a:xfrm>
            <a:off x="457200" y="274638"/>
            <a:ext cx="8229600" cy="1143000"/>
          </a:xfrm>
        </p:spPr>
        <p:txBody>
          <a:bodyPr rtlCol="0"/>
          <a:lstStyle>
            <a:lvl1pPr algn="ctr">
              <a:defRPr/>
            </a:lvl1pPr>
            <a:extLst/>
          </a:lstStyle>
          <a:p>
            <a:r>
              <a:rPr kumimoji="0" lang="en-US" smtClean="0"/>
              <a:t>Click to edit Master title style</a:t>
            </a:r>
            <a:endParaRPr kumimoji="0" lang="en-US"/>
          </a:p>
        </p:txBody>
      </p:sp>
      <p:sp>
        <p:nvSpPr>
          <p:cNvPr id="9" name="Text Placeholder 8"/>
          <p:cNvSpPr>
            <a:spLocks noGrp="1"/>
          </p:cNvSpPr>
          <p:nvPr>
            <p:ph type="body" sz="quarter" idx="13"/>
          </p:nvPr>
        </p:nvSpPr>
        <p:spPr>
          <a:xfrm>
            <a:off x="1447800" y="5715000"/>
            <a:ext cx="6248400" cy="381000"/>
          </a:xfrm>
        </p:spPr>
        <p:txBody>
          <a:bodyPr/>
          <a:lstStyle>
            <a:lvl1pPr algn="r">
              <a:buNone/>
              <a:defRPr sz="1400" b="0" i="0">
                <a:solidFill>
                  <a:schemeClr val="tx2"/>
                </a:solidFill>
              </a:defRPr>
            </a:lvl1pPr>
            <a:lvl2pPr algn="r">
              <a:defRPr/>
            </a:lvl2pPr>
            <a:lvl3pPr algn="r">
              <a:defRPr/>
            </a:lvl3pPr>
            <a:lvl4pPr algn="r">
              <a:defRPr/>
            </a:lvl4pPr>
            <a:lvl5pPr algn="r">
              <a:defRPr/>
            </a:lvl5pPr>
          </a:lstStyle>
          <a:p>
            <a:pPr lvl="0"/>
            <a:r>
              <a:rPr lang="en-US" dirty="0" smtClean="0"/>
              <a:t>Click to edit Master text styles</a:t>
            </a:r>
            <a:endParaRPr lang="en-US" dirty="0"/>
          </a:p>
        </p:txBody>
      </p:sp>
    </p:spTree>
  </p:cSld>
  <p:clrMapOvr>
    <a:masterClrMapping/>
  </p:clrMapOv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Slide Number Placeholder 6"/>
          <p:cNvSpPr>
            <a:spLocks noGrp="1"/>
          </p:cNvSpPr>
          <p:nvPr>
            <p:ph type="sldNum" sz="quarter" idx="12"/>
          </p:nvPr>
        </p:nvSpPr>
        <p:spPr/>
        <p:txBody>
          <a:bodyPr/>
          <a:lstStyle>
            <a:extLst/>
          </a:lstStyle>
          <a:p>
            <a:fld id="{9E511A30-EE8E-4323-B522-A533CCF7C4EC}"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
        <p:nvSpPr>
          <p:cNvPr id="10" name="Footer Placeholder 21"/>
          <p:cNvSpPr>
            <a:spLocks noGrp="1"/>
          </p:cNvSpPr>
          <p:nvPr>
            <p:ph type="ftr" sz="quarter" idx="3"/>
          </p:nvPr>
        </p:nvSpPr>
        <p:spPr>
          <a:xfrm>
            <a:off x="5867400" y="6400800"/>
            <a:ext cx="2743200" cy="365125"/>
          </a:xfrm>
          <a:prstGeom prst="rect">
            <a:avLst/>
          </a:prstGeom>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vert="horz" bIns="0" anchor="b"/>
          <a:lstStyle>
            <a:lvl1pPr algn="ctr" eaLnBrk="1" latinLnBrk="0" hangingPunct="1">
              <a:defRPr kumimoji="0" sz="900">
                <a:solidFill>
                  <a:schemeClr val="tx1">
                    <a:lumMod val="75000"/>
                  </a:schemeClr>
                </a:solidFill>
              </a:defRPr>
            </a:lvl1pPr>
            <a:extLst/>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sp>
        <p:nvSpPr>
          <p:cNvPr id="11" name="Rectangle 10"/>
          <p:cNvSpPr/>
          <p:nvPr userDrawn="1"/>
        </p:nvSpPr>
        <p:spPr>
          <a:xfrm>
            <a:off x="457200" y="1295400"/>
            <a:ext cx="8229600" cy="27432"/>
          </a:xfrm>
          <a:prstGeom prst="rect">
            <a:avLst/>
          </a:prstGeom>
          <a:gradFill>
            <a:gsLst>
              <a:gs pos="0">
                <a:schemeClr val="bg2">
                  <a:lumMod val="40000"/>
                  <a:lumOff val="60000"/>
                </a:schemeClr>
              </a:gs>
              <a:gs pos="71000">
                <a:schemeClr val="bg1">
                  <a:lumMod val="50000"/>
                  <a:lumOff val="50000"/>
                </a:schemeClr>
              </a:gs>
              <a:gs pos="100000">
                <a:schemeClr val="bg1">
                  <a:lumMod val="75000"/>
                  <a:lumOff val="25000"/>
                </a:schemeClr>
              </a:gs>
            </a:gsLst>
            <a:lin ang="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extLst/>
          </a:lstStyle>
          <a:p>
            <a:fld id="{9E511A30-EE8E-4323-B522-A533CCF7C4EC}"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
        <p:nvSpPr>
          <p:cNvPr id="7" name="Footer Placeholder 21"/>
          <p:cNvSpPr>
            <a:spLocks noGrp="1"/>
          </p:cNvSpPr>
          <p:nvPr>
            <p:ph type="ftr" sz="quarter" idx="3"/>
          </p:nvPr>
        </p:nvSpPr>
        <p:spPr>
          <a:xfrm>
            <a:off x="5867400" y="6400800"/>
            <a:ext cx="2743200" cy="365125"/>
          </a:xfrm>
          <a:prstGeom prst="rect">
            <a:avLst/>
          </a:prstGeom>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vert="horz" bIns="0" anchor="b"/>
          <a:lstStyle>
            <a:lvl1pPr algn="ctr" eaLnBrk="1" latinLnBrk="0" hangingPunct="1">
              <a:defRPr kumimoji="0" sz="900">
                <a:solidFill>
                  <a:schemeClr val="tx1">
                    <a:lumMod val="75000"/>
                  </a:schemeClr>
                </a:solidFill>
              </a:defRPr>
            </a:lvl1pPr>
            <a:extLst/>
          </a:lstStyle>
          <a:p>
            <a:r>
              <a:rPr lang="en-US" sz="1400" b="1" dirty="0" smtClean="0">
                <a:latin typeface="Garamond" pitchFamily="18" charset="0"/>
              </a:rPr>
              <a:t>XML and Relational Databases </a:t>
            </a:r>
            <a:r>
              <a:rPr lang="en-US" i="1" dirty="0" smtClean="0"/>
              <a:t/>
            </a:r>
            <a:br>
              <a:rPr lang="en-US" i="1" dirty="0" smtClean="0"/>
            </a:br>
            <a:r>
              <a:rPr lang="en-US" sz="800" dirty="0" smtClean="0"/>
              <a:t>© 2008, Eric M. Wilson  </a:t>
            </a:r>
            <a:r>
              <a:rPr lang="en-US" sz="800" dirty="0" smtClean="0">
                <a:sym typeface="Wingdings 2"/>
              </a:rPr>
              <a:t></a:t>
            </a:r>
            <a:r>
              <a:rPr lang="en-US" sz="800" dirty="0" smtClean="0"/>
              <a:t>  ewilson@datazulu.com</a:t>
            </a:r>
            <a:endParaRPr lang="en-US" sz="800" dirty="0"/>
          </a:p>
        </p:txBody>
      </p:sp>
      <p:sp>
        <p:nvSpPr>
          <p:cNvPr id="8" name="Rectangle 7"/>
          <p:cNvSpPr/>
          <p:nvPr userDrawn="1"/>
        </p:nvSpPr>
        <p:spPr>
          <a:xfrm>
            <a:off x="457200" y="1295400"/>
            <a:ext cx="8229600" cy="27432"/>
          </a:xfrm>
          <a:prstGeom prst="rect">
            <a:avLst/>
          </a:prstGeom>
          <a:gradFill>
            <a:gsLst>
              <a:gs pos="0">
                <a:schemeClr val="bg2">
                  <a:lumMod val="40000"/>
                  <a:lumOff val="60000"/>
                </a:schemeClr>
              </a:gs>
              <a:gs pos="71000">
                <a:schemeClr val="bg1">
                  <a:lumMod val="50000"/>
                  <a:lumOff val="50000"/>
                </a:schemeClr>
              </a:gs>
              <a:gs pos="100000">
                <a:schemeClr val="bg1">
                  <a:lumMod val="75000"/>
                  <a:lumOff val="25000"/>
                </a:schemeClr>
              </a:gs>
            </a:gsLst>
            <a:lin ang="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extLst/>
          </a:lstStyle>
          <a:p>
            <a:fld id="{9E511A30-EE8E-4323-B522-A533CCF7C4EC}" type="slidenum">
              <a:rPr lang="en-US" smtClean="0"/>
              <a:pPr/>
              <a:t>‹#›</a:t>
            </a:fld>
            <a:endParaRPr lang="en-US"/>
          </a:p>
        </p:txBody>
      </p:sp>
      <p:sp>
        <p:nvSpPr>
          <p:cNvPr id="5" name="Footer Placeholder 21"/>
          <p:cNvSpPr>
            <a:spLocks noGrp="1"/>
          </p:cNvSpPr>
          <p:nvPr>
            <p:ph type="ftr" sz="quarter" idx="3"/>
          </p:nvPr>
        </p:nvSpPr>
        <p:spPr>
          <a:xfrm>
            <a:off x="5867400" y="6400800"/>
            <a:ext cx="2743200" cy="365125"/>
          </a:xfrm>
          <a:prstGeom prst="rect">
            <a:avLst/>
          </a:prstGeom>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vert="horz" bIns="0" anchor="b"/>
          <a:lstStyle>
            <a:lvl1pPr algn="ctr" eaLnBrk="1" latinLnBrk="0" hangingPunct="1">
              <a:defRPr kumimoji="0" sz="900">
                <a:solidFill>
                  <a:schemeClr val="tx1">
                    <a:lumMod val="75000"/>
                  </a:schemeClr>
                </a:solidFill>
              </a:defRPr>
            </a:lvl1pPr>
            <a:extLst/>
          </a:lstStyle>
          <a:p>
            <a:r>
              <a:rPr lang="en-US" sz="1400" b="1" dirty="0" smtClean="0">
                <a:latin typeface="Garamond" pitchFamily="18" charset="0"/>
              </a:rPr>
              <a:t>XML and Relational Databases </a:t>
            </a:r>
            <a:r>
              <a:rPr lang="en-US" i="1" dirty="0" smtClean="0"/>
              <a:t/>
            </a:r>
            <a:br>
              <a:rPr lang="en-US" i="1" dirty="0" smtClean="0"/>
            </a:br>
            <a:r>
              <a:rPr lang="en-US" sz="800" dirty="0" smtClean="0"/>
              <a:t>© 2008, Eric M. Wilson  </a:t>
            </a:r>
            <a:r>
              <a:rPr lang="en-US" sz="800" dirty="0" smtClean="0">
                <a:sym typeface="Wingdings 2"/>
              </a:rPr>
              <a:t></a:t>
            </a:r>
            <a:r>
              <a:rPr lang="en-US" sz="800" dirty="0" smtClean="0"/>
              <a:t>  ewilson@datazulu.com</a:t>
            </a:r>
            <a:endParaRPr lang="en-US" sz="800"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ODO">
    <p:bg>
      <p:bgPr>
        <a:solidFill>
          <a:schemeClr val="accent2">
            <a:lumMod val="40000"/>
            <a:lumOff val="60000"/>
          </a:schemeClr>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extLst/>
          </a:lstStyle>
          <a:p>
            <a:fld id="{9E511A30-EE8E-4323-B522-A533CCF7C4EC}" type="slidenum">
              <a:rPr lang="en-US" smtClean="0"/>
              <a:pPr/>
              <a:t>‹#›</a:t>
            </a:fld>
            <a:endParaRPr lang="en-US"/>
          </a:p>
        </p:txBody>
      </p:sp>
      <p:sp>
        <p:nvSpPr>
          <p:cNvPr id="5" name="Footer Placeholder 21"/>
          <p:cNvSpPr>
            <a:spLocks noGrp="1"/>
          </p:cNvSpPr>
          <p:nvPr>
            <p:ph type="ftr" sz="quarter" idx="3"/>
          </p:nvPr>
        </p:nvSpPr>
        <p:spPr>
          <a:xfrm>
            <a:off x="5867400" y="6400800"/>
            <a:ext cx="2743200" cy="365125"/>
          </a:xfrm>
          <a:prstGeom prst="rect">
            <a:avLst/>
          </a:prstGeom>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vert="horz" bIns="0" anchor="b"/>
          <a:lstStyle>
            <a:lvl1pPr algn="ctr" eaLnBrk="1" latinLnBrk="0" hangingPunct="1">
              <a:defRPr kumimoji="0" sz="900">
                <a:solidFill>
                  <a:schemeClr val="tx1">
                    <a:lumMod val="75000"/>
                  </a:schemeClr>
                </a:solidFill>
              </a:defRPr>
            </a:lvl1pPr>
            <a:extLst/>
          </a:lstStyle>
          <a:p>
            <a:r>
              <a:rPr lang="en-US" sz="1400" b="1" dirty="0" smtClean="0">
                <a:latin typeface="Garamond" pitchFamily="18" charset="0"/>
              </a:rPr>
              <a:t>XML and Relational Databases </a:t>
            </a:r>
            <a:r>
              <a:rPr lang="en-US" i="1" dirty="0" smtClean="0"/>
              <a:t/>
            </a:r>
            <a:br>
              <a:rPr lang="en-US" i="1" dirty="0" smtClean="0"/>
            </a:br>
            <a:r>
              <a:rPr lang="en-US" sz="800" dirty="0" smtClean="0"/>
              <a:t>© 2008, Eric M. Wilson  </a:t>
            </a:r>
            <a:r>
              <a:rPr lang="en-US" sz="800" dirty="0" smtClean="0">
                <a:sym typeface="Wingdings 2"/>
              </a:rPr>
              <a:t></a:t>
            </a:r>
            <a:r>
              <a:rPr lang="en-US" sz="800" dirty="0" smtClean="0"/>
              <a:t>  ewilson@datazulu.com</a:t>
            </a:r>
            <a:endParaRPr lang="en-US" sz="800" dirty="0"/>
          </a:p>
        </p:txBody>
      </p:sp>
      <p:sp>
        <p:nvSpPr>
          <p:cNvPr id="8" name="Text Placeholder 7"/>
          <p:cNvSpPr>
            <a:spLocks noGrp="1"/>
          </p:cNvSpPr>
          <p:nvPr>
            <p:ph type="body" sz="quarter" idx="13"/>
          </p:nvPr>
        </p:nvSpPr>
        <p:spPr>
          <a:xfrm>
            <a:off x="1524000" y="1600200"/>
            <a:ext cx="6096000" cy="35052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6" name="Rectangle 15"/>
          <p:cNvSpPr/>
          <p:nvPr userDrawn="1"/>
        </p:nvSpPr>
        <p:spPr>
          <a:xfrm>
            <a:off x="8701430" y="6505570"/>
            <a:ext cx="274320" cy="274320"/>
          </a:xfrm>
          <a:prstGeom prst="rect">
            <a:avLst/>
          </a:prstGeom>
          <a:solidFill>
            <a:schemeClr val="bg1">
              <a:lumMod val="50000"/>
              <a:lumOff val="50000"/>
            </a:schemeClr>
          </a:solidFill>
          <a:ln w="6350" cap="sq" cmpd="sng">
            <a:solidFill>
              <a:schemeClr val="bg1">
                <a:lumMod val="75000"/>
                <a:lumOff val="2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p:txBody>
      </p:sp>
      <p:sp>
        <p:nvSpPr>
          <p:cNvPr id="22" name="Footer Placeholder 21"/>
          <p:cNvSpPr>
            <a:spLocks noGrp="1"/>
          </p:cNvSpPr>
          <p:nvPr>
            <p:ph type="ftr" sz="quarter" idx="3"/>
          </p:nvPr>
        </p:nvSpPr>
        <p:spPr>
          <a:xfrm>
            <a:off x="5867400" y="6400800"/>
            <a:ext cx="2743200" cy="365125"/>
          </a:xfrm>
          <a:prstGeom prst="rect">
            <a:avLst/>
          </a:prstGeom>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vert="horz" bIns="0" anchor="b"/>
          <a:lstStyle>
            <a:lvl1pPr algn="ctr" eaLnBrk="1" latinLnBrk="0" hangingPunct="1">
              <a:defRPr kumimoji="0" sz="900">
                <a:solidFill>
                  <a:schemeClr val="tx1">
                    <a:lumMod val="75000"/>
                  </a:schemeClr>
                </a:solidFill>
              </a:defRPr>
            </a:lvl1pPr>
            <a:extLst/>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sp>
        <p:nvSpPr>
          <p:cNvPr id="18" name="Slide Number Placeholder 17"/>
          <p:cNvSpPr>
            <a:spLocks noGrp="1"/>
          </p:cNvSpPr>
          <p:nvPr>
            <p:ph type="sldNum" sz="quarter" idx="4"/>
          </p:nvPr>
        </p:nvSpPr>
        <p:spPr>
          <a:xfrm>
            <a:off x="8632545" y="6407944"/>
            <a:ext cx="420528" cy="365125"/>
          </a:xfrm>
          <a:prstGeom prst="rect">
            <a:avLst/>
          </a:prstGeom>
        </p:spPr>
        <p:txBody>
          <a:bodyPr vert="horz" anchor="b"/>
          <a:lstStyle>
            <a:lvl1pPr algn="ctr" eaLnBrk="1" latinLnBrk="0" hangingPunct="1">
              <a:defRPr kumimoji="0" sz="1000" b="1">
                <a:solidFill>
                  <a:schemeClr val="tx1">
                    <a:lumMod val="95000"/>
                  </a:schemeClr>
                </a:solidFill>
                <a:effectLst>
                  <a:outerShdw blurRad="50800" dist="38100" dir="2700000" algn="tl" rotWithShape="0">
                    <a:prstClr val="black">
                      <a:alpha val="40000"/>
                    </a:prstClr>
                  </a:outerShdw>
                </a:effectLst>
              </a:defRPr>
            </a:lvl1pPr>
            <a:extLst/>
          </a:lstStyle>
          <a:p>
            <a:fld id="{9E511A30-EE8E-4323-B522-A533CCF7C4EC}" type="slidenum">
              <a:rPr lang="en-US" smtClean="0"/>
              <a:pPr/>
              <a:t>‹#›</a:t>
            </a:fld>
            <a:endParaRPr lang="en-US" dirty="0"/>
          </a:p>
        </p:txBody>
      </p:sp>
      <p:pic>
        <p:nvPicPr>
          <p:cNvPr id="11" name="Picture 2" descr="http://www.sqlsaturday.com/images/sql_saturday_5_olympia.png"/>
          <p:cNvPicPr>
            <a:picLocks noChangeAspect="1" noChangeArrowheads="1"/>
          </p:cNvPicPr>
          <p:nvPr/>
        </p:nvPicPr>
        <p:blipFill>
          <a:blip r:embed="rId15" cstate="print"/>
          <a:stretch>
            <a:fillRect/>
          </a:stretch>
        </p:blipFill>
        <p:spPr bwMode="auto">
          <a:xfrm>
            <a:off x="72737" y="6217920"/>
            <a:ext cx="1454726" cy="640080"/>
          </a:xfrm>
          <a:prstGeom prst="rect">
            <a:avLst/>
          </a:prstGeom>
          <a:noFill/>
        </p:spPr>
      </p:pic>
    </p:spTree>
  </p:cSld>
  <p:clrMap bg1="dk1" tx1="lt1" bg2="dk2" tx2="lt2" accent1="accent1" accent2="accent2" accent3="accent3" accent4="accent4" accent5="accent5" accent6="accent6" hlink="hlink" folHlink="folHlink"/>
  <p:sldLayoutIdLst>
    <p:sldLayoutId id="2147483733" r:id="rId1"/>
    <p:sldLayoutId id="2147483734" r:id="rId2"/>
    <p:sldLayoutId id="2147483743" r:id="rId3"/>
    <p:sldLayoutId id="2147483735" r:id="rId4"/>
    <p:sldLayoutId id="2147483742" r:id="rId5"/>
    <p:sldLayoutId id="2147483736" r:id="rId6"/>
    <p:sldLayoutId id="2147483738" r:id="rId7"/>
    <p:sldLayoutId id="2147483739" r:id="rId8"/>
    <p:sldLayoutId id="2147483744" r:id="rId9"/>
    <p:sldLayoutId id="2147483741" r:id="rId10"/>
    <p:sldLayoutId id="2147483745" r:id="rId11"/>
    <p:sldLayoutId id="2147483746" r:id="rId12"/>
  </p:sldLayoutIdLst>
  <p:transition/>
  <p:hf hdr="0" dt="0"/>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403225" indent="-293688" algn="l" rtl="0" eaLnBrk="1" latinLnBrk="0" hangingPunct="1">
        <a:spcBef>
          <a:spcPts val="400"/>
        </a:spcBef>
        <a:spcAft>
          <a:spcPts val="0"/>
        </a:spcAft>
        <a:buClr>
          <a:srgbClr val="89D2E3"/>
        </a:buClr>
        <a:buSzPct val="90000"/>
        <a:buFont typeface="Wingdings 2" pitchFamily="18" charset="2"/>
        <a:buChar char=""/>
        <a:defRPr kumimoji="0" sz="2700" kern="1200">
          <a:solidFill>
            <a:schemeClr val="tx1"/>
          </a:solidFill>
          <a:latin typeface="+mn-lt"/>
          <a:ea typeface="+mn-ea"/>
          <a:cs typeface="+mn-cs"/>
        </a:defRPr>
      </a:lvl1pPr>
      <a:lvl2pPr marL="684213" indent="-280988" algn="l" rtl="0" eaLnBrk="1" latinLnBrk="0" hangingPunct="1">
        <a:spcBef>
          <a:spcPts val="324"/>
        </a:spcBef>
        <a:buClr>
          <a:schemeClr val="bg1">
            <a:lumMod val="65000"/>
          </a:schemeClr>
        </a:buClr>
        <a:buSzPct val="75000"/>
        <a:buFont typeface="Wingdings 3" pitchFamily="18" charset="2"/>
        <a:buChar char=""/>
        <a:defRPr kumimoji="0" sz="2300" kern="1200">
          <a:solidFill>
            <a:schemeClr val="tx1"/>
          </a:solidFill>
          <a:latin typeface="+mn-lt"/>
          <a:ea typeface="+mn-ea"/>
          <a:cs typeface="+mn-cs"/>
        </a:defRPr>
      </a:lvl2pPr>
      <a:lvl3pPr marL="914400" indent="-230188" algn="l" rtl="0" eaLnBrk="1" latinLnBrk="0" hangingPunct="1">
        <a:spcBef>
          <a:spcPts val="350"/>
        </a:spcBef>
        <a:buClr>
          <a:schemeClr val="accent1">
            <a:lumMod val="20000"/>
            <a:lumOff val="80000"/>
          </a:schemeClr>
        </a:buClr>
        <a:buSzPct val="80000"/>
        <a:buFont typeface="Wingdings 2" pitchFamily="18" charset="2"/>
        <a:buChar char=""/>
        <a:defRPr kumimoji="0" sz="20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notesSlide" Target="../notesSlides/notesSlide22.xml"/><Relationship Id="rId7"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gif"/></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9.xml"/><Relationship Id="rId1" Type="http://schemas.openxmlformats.org/officeDocument/2006/relationships/slideLayout" Target="../slideLayouts/slideLayout7.xml"/><Relationship Id="rId5" Type="http://schemas.openxmlformats.org/officeDocument/2006/relationships/image" Target="../media/image33.png"/><Relationship Id="rId4" Type="http://schemas.openxmlformats.org/officeDocument/2006/relationships/image" Target="../media/image36.jpeg"/></Relationships>
</file>

<file path=ppt/slides/_rels/slide3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0.xml"/><Relationship Id="rId1" Type="http://schemas.openxmlformats.org/officeDocument/2006/relationships/slideLayout" Target="../slideLayouts/slideLayout7.xml"/><Relationship Id="rId5" Type="http://schemas.openxmlformats.org/officeDocument/2006/relationships/image" Target="../media/image39.png"/><Relationship Id="rId4" Type="http://schemas.openxmlformats.org/officeDocument/2006/relationships/image" Target="../media/image38.png"/></Relationships>
</file>

<file path=ppt/slides/_rels/slide3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1.xml"/><Relationship Id="rId1" Type="http://schemas.openxmlformats.org/officeDocument/2006/relationships/slideLayout" Target="../slideLayouts/slideLayout7.xml"/><Relationship Id="rId5" Type="http://schemas.openxmlformats.org/officeDocument/2006/relationships/image" Target="../media/image42.png"/><Relationship Id="rId4" Type="http://schemas.openxmlformats.org/officeDocument/2006/relationships/image" Target="../media/image41.jpe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48.png"/><Relationship Id="rId4" Type="http://schemas.openxmlformats.org/officeDocument/2006/relationships/image" Target="../media/image47.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51.png"/><Relationship Id="rId5" Type="http://schemas.openxmlformats.org/officeDocument/2006/relationships/oleObject" Target="../embeddings/oleObject5.bin"/><Relationship Id="rId4" Type="http://schemas.openxmlformats.org/officeDocument/2006/relationships/image" Target="../media/image50.png"/></Relationships>
</file>

<file path=ppt/slides/_rels/slide4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oleObject" Target="../embeddings/oleObject7.bin"/><Relationship Id="rId4" Type="http://schemas.openxmlformats.org/officeDocument/2006/relationships/oleObject" Target="../embeddings/oleObject6.bin"/></Relationships>
</file>

<file path=ppt/slides/_rels/slide5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6.xml"/><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5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7.xml"/><Relationship Id="rId1" Type="http://schemas.openxmlformats.org/officeDocument/2006/relationships/slideLayout" Target="../slideLayouts/slideLayout12.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50.png"/><Relationship Id="rId7" Type="http://schemas.openxmlformats.org/officeDocument/2006/relationships/image" Target="../media/image64.png"/><Relationship Id="rId2" Type="http://schemas.openxmlformats.org/officeDocument/2006/relationships/notesSlide" Target="../notesSlides/notesSlide55.xml"/><Relationship Id="rId1" Type="http://schemas.openxmlformats.org/officeDocument/2006/relationships/slideLayout" Target="../slideLayouts/slideLayout7.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 Id="rId9" Type="http://schemas.openxmlformats.org/officeDocument/2006/relationships/image" Target="../media/image66.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7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59.xml"/><Relationship Id="rId1" Type="http://schemas.openxmlformats.org/officeDocument/2006/relationships/slideLayout" Target="../slideLayouts/slideLayout7.xml"/><Relationship Id="rId4" Type="http://schemas.openxmlformats.org/officeDocument/2006/relationships/image" Target="../media/image70.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501" name="Text Box 5"/>
          <p:cNvSpPr txBox="1">
            <a:spLocks noChangeArrowheads="1"/>
          </p:cNvSpPr>
          <p:nvPr/>
        </p:nvSpPr>
        <p:spPr bwMode="auto">
          <a:xfrm>
            <a:off x="304800" y="3352800"/>
            <a:ext cx="3352800" cy="746358"/>
          </a:xfrm>
          <a:prstGeom prst="rect">
            <a:avLst/>
          </a:prstGeom>
          <a:solidFill>
            <a:schemeClr val="tx1"/>
          </a:solidFill>
          <a:ln w="50800" cap="sq" algn="ctr">
            <a:solidFill>
              <a:srgbClr val="B2CAD8"/>
            </a:solidFill>
            <a:miter lim="800000"/>
            <a:headEnd type="none" w="sm" len="sm"/>
            <a:tailEnd type="none" w="sm" len="sm"/>
          </a:ln>
          <a:effectLst/>
        </p:spPr>
        <p:txBody>
          <a:bodyPr wrap="square" tIns="91440" bIns="91440">
            <a:spAutoFit/>
          </a:bodyPr>
          <a:lstStyle/>
          <a:p>
            <a:pPr marL="117475" indent="-117475">
              <a:lnSpc>
                <a:spcPct val="90000"/>
              </a:lnSpc>
              <a:spcBef>
                <a:spcPct val="20000"/>
              </a:spcBef>
            </a:pPr>
            <a:r>
              <a:rPr kumimoji="0" lang="en-US" sz="2000" dirty="0">
                <a:solidFill>
                  <a:srgbClr val="28546D"/>
                </a:solidFill>
              </a:rPr>
              <a:t>“With XML we no longer need data modeling</a:t>
            </a:r>
            <a:r>
              <a:rPr kumimoji="0" lang="en-US" sz="2000" dirty="0" smtClean="0">
                <a:solidFill>
                  <a:srgbClr val="28546D"/>
                </a:solidFill>
              </a:rPr>
              <a:t>.”</a:t>
            </a:r>
            <a:endParaRPr kumimoji="0" lang="en-US" sz="1400" i="1" dirty="0">
              <a:solidFill>
                <a:srgbClr val="28546D"/>
              </a:solidFill>
            </a:endParaRPr>
          </a:p>
        </p:txBody>
      </p:sp>
      <p:sp>
        <p:nvSpPr>
          <p:cNvPr id="362510" name="Text Box 14"/>
          <p:cNvSpPr txBox="1">
            <a:spLocks noChangeArrowheads="1"/>
          </p:cNvSpPr>
          <p:nvPr/>
        </p:nvSpPr>
        <p:spPr bwMode="auto">
          <a:xfrm>
            <a:off x="1295400" y="4876800"/>
            <a:ext cx="2895600" cy="1023357"/>
          </a:xfrm>
          <a:prstGeom prst="rect">
            <a:avLst/>
          </a:prstGeom>
          <a:solidFill>
            <a:schemeClr val="tx1"/>
          </a:solidFill>
          <a:ln w="50800" cap="sq" algn="ctr">
            <a:solidFill>
              <a:srgbClr val="B2CAD8"/>
            </a:solidFill>
            <a:miter lim="800000"/>
            <a:headEnd type="none" w="sm" len="sm"/>
            <a:tailEnd type="none" w="sm" len="sm"/>
          </a:ln>
          <a:effectLst/>
        </p:spPr>
        <p:txBody>
          <a:bodyPr wrap="square" tIns="91440" bIns="91440">
            <a:spAutoFit/>
          </a:bodyPr>
          <a:lstStyle/>
          <a:p>
            <a:pPr marL="117475" indent="-117475">
              <a:lnSpc>
                <a:spcPct val="90000"/>
              </a:lnSpc>
              <a:spcBef>
                <a:spcPct val="20000"/>
              </a:spcBef>
            </a:pPr>
            <a:r>
              <a:rPr kumimoji="0" lang="en-US" sz="2000" dirty="0">
                <a:solidFill>
                  <a:srgbClr val="28546D"/>
                </a:solidFill>
              </a:rPr>
              <a:t>“How do you disable the XML features in SQL Server</a:t>
            </a:r>
            <a:r>
              <a:rPr kumimoji="0" lang="en-US" sz="2000" dirty="0" smtClean="0">
                <a:solidFill>
                  <a:srgbClr val="28546D"/>
                </a:solidFill>
              </a:rPr>
              <a:t>?”</a:t>
            </a:r>
            <a:endParaRPr kumimoji="0" lang="en-US" sz="1400" i="1" dirty="0">
              <a:solidFill>
                <a:srgbClr val="28546D"/>
              </a:solidFill>
            </a:endParaRPr>
          </a:p>
        </p:txBody>
      </p:sp>
      <p:sp>
        <p:nvSpPr>
          <p:cNvPr id="362511" name="Text Box 15"/>
          <p:cNvSpPr txBox="1">
            <a:spLocks noChangeArrowheads="1"/>
          </p:cNvSpPr>
          <p:nvPr/>
        </p:nvSpPr>
        <p:spPr bwMode="auto">
          <a:xfrm>
            <a:off x="4724400" y="1828800"/>
            <a:ext cx="4191000" cy="1292662"/>
          </a:xfrm>
          <a:prstGeom prst="rect">
            <a:avLst/>
          </a:prstGeom>
          <a:solidFill>
            <a:schemeClr val="tx1"/>
          </a:solidFill>
          <a:ln w="50800" cap="sq" algn="ctr">
            <a:solidFill>
              <a:srgbClr val="B2CAD8"/>
            </a:solidFill>
            <a:miter lim="800000"/>
            <a:headEnd type="none" w="sm" len="sm"/>
            <a:tailEnd type="none" w="sm" len="sm"/>
          </a:ln>
          <a:effectLst/>
        </p:spPr>
        <p:txBody>
          <a:bodyPr wrap="square" tIns="91440" bIns="91440">
            <a:spAutoFit/>
          </a:bodyPr>
          <a:lstStyle/>
          <a:p>
            <a:pPr marL="117475" indent="-117475">
              <a:lnSpc>
                <a:spcPct val="90000"/>
              </a:lnSpc>
              <a:spcBef>
                <a:spcPct val="20000"/>
              </a:spcBef>
            </a:pPr>
            <a:r>
              <a:rPr kumimoji="0" lang="en-US" sz="2000" dirty="0">
                <a:solidFill>
                  <a:srgbClr val="28546D"/>
                </a:solidFill>
              </a:rPr>
              <a:t>“Some people, when confronted with a problem, think ‘I know, I’ll use XML.’ Now they have two problems</a:t>
            </a:r>
            <a:r>
              <a:rPr kumimoji="0" lang="en-US" sz="2000" dirty="0" smtClean="0">
                <a:solidFill>
                  <a:srgbClr val="28546D"/>
                </a:solidFill>
              </a:rPr>
              <a:t>.”</a:t>
            </a:r>
            <a:endParaRPr kumimoji="0" lang="en-US" sz="1400" i="1" dirty="0">
              <a:solidFill>
                <a:srgbClr val="28546D"/>
              </a:solidFill>
            </a:endParaRPr>
          </a:p>
        </p:txBody>
      </p:sp>
      <p:sp>
        <p:nvSpPr>
          <p:cNvPr id="362512" name="Text Box 16"/>
          <p:cNvSpPr txBox="1">
            <a:spLocks noChangeArrowheads="1"/>
          </p:cNvSpPr>
          <p:nvPr/>
        </p:nvSpPr>
        <p:spPr bwMode="auto">
          <a:xfrm>
            <a:off x="762000" y="914400"/>
            <a:ext cx="3048000" cy="1300356"/>
          </a:xfrm>
          <a:prstGeom prst="rect">
            <a:avLst/>
          </a:prstGeom>
          <a:solidFill>
            <a:schemeClr val="tx1"/>
          </a:solidFill>
          <a:ln w="50800" cap="sq" algn="ctr">
            <a:solidFill>
              <a:srgbClr val="B2CAD8"/>
            </a:solidFill>
            <a:miter lim="800000"/>
            <a:headEnd type="none" w="sm" len="sm"/>
            <a:tailEnd type="none" w="sm" len="sm"/>
          </a:ln>
          <a:effectLst/>
        </p:spPr>
        <p:txBody>
          <a:bodyPr wrap="square" tIns="91440" bIns="91440">
            <a:spAutoFit/>
          </a:bodyPr>
          <a:lstStyle/>
          <a:p>
            <a:pPr marL="117475" indent="-117475">
              <a:lnSpc>
                <a:spcPct val="90000"/>
              </a:lnSpc>
              <a:spcBef>
                <a:spcPct val="20000"/>
              </a:spcBef>
            </a:pPr>
            <a:r>
              <a:rPr kumimoji="0" lang="en-US" sz="2000" dirty="0">
                <a:solidFill>
                  <a:srgbClr val="28546D"/>
                </a:solidFill>
              </a:rPr>
              <a:t>“XML is like violence—if it isn’t working properly, you aren’t using enough of it</a:t>
            </a:r>
            <a:r>
              <a:rPr kumimoji="0" lang="en-US" sz="2000" dirty="0" smtClean="0">
                <a:solidFill>
                  <a:srgbClr val="28546D"/>
                </a:solidFill>
              </a:rPr>
              <a:t>.”</a:t>
            </a:r>
            <a:endParaRPr kumimoji="0" lang="en-US" sz="1400" i="1" dirty="0">
              <a:solidFill>
                <a:srgbClr val="28546D"/>
              </a:solidFill>
            </a:endParaRPr>
          </a:p>
        </p:txBody>
      </p:sp>
      <p:sp>
        <p:nvSpPr>
          <p:cNvPr id="362513" name="Text Box 17"/>
          <p:cNvSpPr txBox="1">
            <a:spLocks noChangeArrowheads="1"/>
          </p:cNvSpPr>
          <p:nvPr/>
        </p:nvSpPr>
        <p:spPr bwMode="auto">
          <a:xfrm>
            <a:off x="5105400" y="3962400"/>
            <a:ext cx="3124200" cy="1300356"/>
          </a:xfrm>
          <a:prstGeom prst="rect">
            <a:avLst/>
          </a:prstGeom>
          <a:solidFill>
            <a:schemeClr val="tx1"/>
          </a:solidFill>
          <a:ln w="50800" cap="sq" algn="ctr">
            <a:solidFill>
              <a:srgbClr val="B2CAD8"/>
            </a:solidFill>
            <a:miter lim="800000"/>
            <a:headEnd type="none" w="sm" len="sm"/>
            <a:tailEnd type="none" w="sm" len="sm"/>
          </a:ln>
          <a:effectLst/>
        </p:spPr>
        <p:txBody>
          <a:bodyPr wrap="square" tIns="91440" bIns="91440">
            <a:spAutoFit/>
          </a:bodyPr>
          <a:lstStyle/>
          <a:p>
            <a:pPr marL="117475" indent="-117475">
              <a:lnSpc>
                <a:spcPct val="90000"/>
              </a:lnSpc>
              <a:spcBef>
                <a:spcPct val="20000"/>
              </a:spcBef>
            </a:pPr>
            <a:r>
              <a:rPr kumimoji="0" lang="en-US" sz="2000" dirty="0">
                <a:solidFill>
                  <a:srgbClr val="28546D"/>
                </a:solidFill>
              </a:rPr>
              <a:t>“98.5% of DNA is considered junk with no known purpose. Maybe it’s XML tags</a:t>
            </a:r>
            <a:r>
              <a:rPr kumimoji="0" lang="en-US" sz="2000" dirty="0" smtClean="0">
                <a:solidFill>
                  <a:srgbClr val="28546D"/>
                </a:solidFill>
              </a:rPr>
              <a:t>.”</a:t>
            </a:r>
            <a:endParaRPr kumimoji="0" lang="en-US" sz="1400" i="1" dirty="0">
              <a:solidFill>
                <a:srgbClr val="28546D"/>
              </a:solidFill>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What is a Database?</a:t>
            </a:r>
            <a:endParaRPr lang="en-US" dirty="0"/>
          </a:p>
        </p:txBody>
      </p:sp>
      <p:sp>
        <p:nvSpPr>
          <p:cNvPr id="10" name="Text Placeholder 9"/>
          <p:cNvSpPr>
            <a:spLocks noGrp="1"/>
          </p:cNvSpPr>
          <p:nvPr>
            <p:ph type="body" idx="1"/>
          </p:nvPr>
        </p:nvSpPr>
        <p:spPr/>
        <p:txBody>
          <a:bodyPr/>
          <a:lstStyle/>
          <a:p>
            <a:endParaRPr lang="en-US"/>
          </a:p>
        </p:txBody>
      </p:sp>
      <p:sp>
        <p:nvSpPr>
          <p:cNvPr id="3" name="Slide Number Placeholder 2"/>
          <p:cNvSpPr>
            <a:spLocks noGrp="1"/>
          </p:cNvSpPr>
          <p:nvPr>
            <p:ph type="sldNum" sz="quarter" idx="12"/>
          </p:nvPr>
        </p:nvSpPr>
        <p:spPr/>
        <p:txBody>
          <a:bodyPr/>
          <a:lstStyle/>
          <a:p>
            <a:fld id="{9E511A30-EE8E-4323-B522-A533CCF7C4EC}" type="slidenum">
              <a:rPr lang="en-US" smtClean="0"/>
              <a:pPr/>
              <a:t>10</a:t>
            </a:fld>
            <a:endParaRPr lang="en-US"/>
          </a:p>
        </p:txBody>
      </p:sp>
      <p:sp>
        <p:nvSpPr>
          <p:cNvPr id="4" name="Footer Placeholder 3"/>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idx="1"/>
          </p:nvPr>
        </p:nvSpPr>
        <p:spPr/>
        <p:txBody>
          <a:bodyPr>
            <a:normAutofit fontScale="62500" lnSpcReduction="20000"/>
            <a:scene3d>
              <a:camera prst="orthographicFront"/>
              <a:lightRig rig="threePt" dir="t"/>
            </a:scene3d>
          </a:bodyPr>
          <a:lstStyle/>
          <a:p>
            <a:pPr algn="l"/>
            <a:r>
              <a:rPr lang="en-US" sz="4000" dirty="0" smtClean="0">
                <a:solidFill>
                  <a:schemeClr val="accent1">
                    <a:lumMod val="60000"/>
                    <a:lumOff val="40000"/>
                  </a:schemeClr>
                </a:solidFill>
              </a:rPr>
              <a:t>“database”</a:t>
            </a:r>
            <a:r>
              <a:rPr lang="en-US" dirty="0" smtClean="0"/>
              <a:t>: </a:t>
            </a:r>
            <a:r>
              <a:rPr lang="en-US" i="1" dirty="0" smtClean="0"/>
              <a:t>(n)</a:t>
            </a:r>
            <a:r>
              <a:rPr lang="en-US" dirty="0" smtClean="0"/>
              <a:t> [Origin: data + Latin </a:t>
            </a:r>
            <a:r>
              <a:rPr lang="en-US" dirty="0" err="1" smtClean="0"/>
              <a:t>basus</a:t>
            </a:r>
            <a:r>
              <a:rPr lang="en-US" dirty="0" smtClean="0"/>
              <a:t> “low,</a:t>
            </a:r>
            <a:br>
              <a:rPr lang="en-US" dirty="0" smtClean="0"/>
            </a:br>
            <a:r>
              <a:rPr lang="en-US" dirty="0" smtClean="0"/>
              <a:t>       vile, menial, degrading, counterfeit”] </a:t>
            </a:r>
          </a:p>
          <a:p>
            <a:pPr algn="l"/>
            <a:endParaRPr lang="en-US" dirty="0" smtClean="0"/>
          </a:p>
          <a:p>
            <a:pPr marL="514350" indent="-514350" algn="l">
              <a:buAutoNum type="arabicParenBoth"/>
            </a:pPr>
            <a:r>
              <a:rPr lang="en-US" dirty="0" smtClean="0"/>
              <a:t>In marketing, any filing system.</a:t>
            </a:r>
          </a:p>
          <a:p>
            <a:pPr marL="514350" indent="-514350" algn="l">
              <a:buAutoNum type="arabicParenBoth"/>
            </a:pPr>
            <a:endParaRPr lang="en-US" dirty="0" smtClean="0"/>
          </a:p>
          <a:p>
            <a:pPr marL="514350" indent="-514350" algn="l">
              <a:buAutoNum type="arabicParenBoth"/>
            </a:pPr>
            <a:r>
              <a:rPr lang="en-US" dirty="0" smtClean="0"/>
              <a:t>In software, a complex set of inter-relational data structures, allowing data to be lost in many convenient sequences while retaining a complete record of the logical relations between the missing items.</a:t>
            </a:r>
          </a:p>
        </p:txBody>
      </p:sp>
      <p:sp>
        <p:nvSpPr>
          <p:cNvPr id="3" name="Slide Number Placeholder 2"/>
          <p:cNvSpPr>
            <a:spLocks noGrp="1"/>
          </p:cNvSpPr>
          <p:nvPr>
            <p:ph type="sldNum" sz="quarter" idx="12"/>
          </p:nvPr>
        </p:nvSpPr>
        <p:spPr/>
        <p:txBody>
          <a:bodyPr/>
          <a:lstStyle/>
          <a:p>
            <a:fld id="{9E511A30-EE8E-4323-B522-A533CCF7C4EC}" type="slidenum">
              <a:rPr lang="en-US" smtClean="0"/>
              <a:pPr/>
              <a:t>11</a:t>
            </a:fld>
            <a:endParaRPr lang="en-US" dirty="0"/>
          </a:p>
        </p:txBody>
      </p:sp>
      <p:sp>
        <p:nvSpPr>
          <p:cNvPr id="5" name="Footer Placeholder 4"/>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sp>
        <p:nvSpPr>
          <p:cNvPr id="6" name="Title 5"/>
          <p:cNvSpPr>
            <a:spLocks noGrp="1"/>
          </p:cNvSpPr>
          <p:nvPr>
            <p:ph type="title"/>
          </p:nvPr>
        </p:nvSpPr>
        <p:spPr/>
        <p:txBody>
          <a:bodyPr/>
          <a:lstStyle/>
          <a:p>
            <a:endParaRPr lang="en-US"/>
          </a:p>
        </p:txBody>
      </p:sp>
      <p:sp>
        <p:nvSpPr>
          <p:cNvPr id="8" name="Text Placeholder 7"/>
          <p:cNvSpPr>
            <a:spLocks noGrp="1"/>
          </p:cNvSpPr>
          <p:nvPr>
            <p:ph type="body" sz="quarter" idx="13"/>
          </p:nvPr>
        </p:nvSpPr>
        <p:spPr/>
        <p:txBody>
          <a:bodyPr/>
          <a:lstStyle/>
          <a:p>
            <a:r>
              <a:rPr lang="en-US" dirty="0" smtClean="0"/>
              <a:t>* Stan Kelly-</a:t>
            </a:r>
            <a:r>
              <a:rPr lang="en-US" dirty="0" err="1" smtClean="0"/>
              <a:t>Bootle</a:t>
            </a:r>
            <a:r>
              <a:rPr lang="en-US" dirty="0" smtClean="0"/>
              <a:t>, </a:t>
            </a:r>
            <a:r>
              <a:rPr lang="en-US" i="1" dirty="0" smtClean="0"/>
              <a:t>The Computer </a:t>
            </a:r>
            <a:r>
              <a:rPr lang="en-US" i="1" dirty="0" err="1" smtClean="0"/>
              <a:t>Contradictionary</a:t>
            </a:r>
            <a:r>
              <a:rPr lang="en-US" i="1" dirty="0" smtClean="0"/>
              <a:t>,</a:t>
            </a:r>
            <a:r>
              <a:rPr lang="en-US" dirty="0" smtClean="0"/>
              <a:t> 1995.</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r>
              <a:rPr lang="en-US" dirty="0" smtClean="0"/>
              <a:t>My definition:</a:t>
            </a:r>
          </a:p>
          <a:p>
            <a:pPr lvl="1"/>
            <a:r>
              <a:rPr lang="en-US" dirty="0" smtClean="0"/>
              <a:t>An organized collection of </a:t>
            </a:r>
            <a:r>
              <a:rPr lang="en-US" dirty="0" smtClean="0"/>
              <a:t>information</a:t>
            </a:r>
            <a:br>
              <a:rPr lang="en-US" dirty="0" smtClean="0"/>
            </a:br>
            <a:r>
              <a:rPr lang="en-US" dirty="0" smtClean="0"/>
              <a:t>with </a:t>
            </a:r>
            <a:r>
              <a:rPr lang="en-US" dirty="0" smtClean="0"/>
              <a:t>facilities to ensure </a:t>
            </a:r>
            <a:r>
              <a:rPr lang="en-US" dirty="0" smtClean="0"/>
              <a:t>integrity</a:t>
            </a:r>
            <a:br>
              <a:rPr lang="en-US" dirty="0" smtClean="0"/>
            </a:br>
            <a:r>
              <a:rPr lang="en-US" dirty="0" smtClean="0"/>
              <a:t>and </a:t>
            </a:r>
            <a:r>
              <a:rPr lang="en-US" dirty="0" smtClean="0"/>
              <a:t>to allow updating, </a:t>
            </a:r>
            <a:r>
              <a:rPr lang="en-US" dirty="0" smtClean="0"/>
              <a:t>retrieving,</a:t>
            </a:r>
            <a:br>
              <a:rPr lang="en-US" dirty="0" smtClean="0"/>
            </a:br>
            <a:r>
              <a:rPr lang="en-US" dirty="0" smtClean="0"/>
              <a:t>and </a:t>
            </a:r>
            <a:r>
              <a:rPr lang="en-US" dirty="0" smtClean="0"/>
              <a:t>transforming the data as required.</a:t>
            </a:r>
          </a:p>
          <a:p>
            <a:pPr lvl="0"/>
            <a:endParaRPr lang="en-US" dirty="0" smtClean="0"/>
          </a:p>
          <a:p>
            <a:pPr lvl="0"/>
            <a:r>
              <a:rPr lang="en-US" dirty="0" smtClean="0"/>
              <a:t>“Relational” Database:</a:t>
            </a:r>
          </a:p>
          <a:p>
            <a:pPr lvl="1"/>
            <a:r>
              <a:rPr lang="en-US" dirty="0" smtClean="0"/>
              <a:t>A database structured according to the relational model and which supports the relational operators.</a:t>
            </a:r>
          </a:p>
          <a:p>
            <a:pPr lvl="1"/>
            <a:r>
              <a:rPr lang="en-US" sz="2400" dirty="0" smtClean="0"/>
              <a:t>E.F. Codd, “A Relational Model of Data for </a:t>
            </a:r>
            <a:r>
              <a:rPr lang="en-US" sz="2400" dirty="0" smtClean="0">
                <a:solidFill>
                  <a:schemeClr val="accent3">
                    <a:lumMod val="40000"/>
                    <a:lumOff val="60000"/>
                  </a:schemeClr>
                </a:solidFill>
              </a:rPr>
              <a:t>Large Shared</a:t>
            </a:r>
            <a:r>
              <a:rPr lang="en-US" sz="2400" dirty="0" smtClean="0"/>
              <a:t> Data Banks,” CACM 13, No. 6, June 1970.</a:t>
            </a:r>
            <a:endParaRPr lang="en-US" dirty="0"/>
          </a:p>
        </p:txBody>
      </p:sp>
      <p:sp>
        <p:nvSpPr>
          <p:cNvPr id="3" name="Slide Number Placeholder 2"/>
          <p:cNvSpPr>
            <a:spLocks noGrp="1"/>
          </p:cNvSpPr>
          <p:nvPr>
            <p:ph type="sldNum" sz="quarter" idx="12"/>
          </p:nvPr>
        </p:nvSpPr>
        <p:spPr/>
        <p:txBody>
          <a:bodyPr/>
          <a:lstStyle/>
          <a:p>
            <a:fld id="{9E511A30-EE8E-4323-B522-A533CCF7C4EC}" type="slidenum">
              <a:rPr lang="en-US" smtClean="0"/>
              <a:pPr/>
              <a:t>12</a:t>
            </a:fld>
            <a:endParaRPr lang="en-US"/>
          </a:p>
        </p:txBody>
      </p:sp>
      <p:sp>
        <p:nvSpPr>
          <p:cNvPr id="8" name="Title 7"/>
          <p:cNvSpPr>
            <a:spLocks noGrp="1"/>
          </p:cNvSpPr>
          <p:nvPr>
            <p:ph type="title"/>
          </p:nvPr>
        </p:nvSpPr>
        <p:spPr/>
        <p:txBody>
          <a:bodyPr/>
          <a:lstStyle/>
          <a:p>
            <a:r>
              <a:rPr lang="en-US" dirty="0" smtClean="0"/>
              <a:t>What Is a Database?</a:t>
            </a:r>
            <a:endParaRPr lang="en-US" dirty="0"/>
          </a:p>
        </p:txBody>
      </p:sp>
      <p:sp>
        <p:nvSpPr>
          <p:cNvPr id="4" name="Footer Placeholder 3"/>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What are the parts of a database?</a:t>
            </a:r>
          </a:p>
          <a:p>
            <a:pPr lvl="1"/>
            <a:r>
              <a:rPr lang="en-US" dirty="0" smtClean="0"/>
              <a:t>Structure, Integrity, Manipulation</a:t>
            </a:r>
          </a:p>
          <a:p>
            <a:endParaRPr lang="en-US" smtClean="0"/>
          </a:p>
          <a:p>
            <a:r>
              <a:rPr lang="en-US" smtClean="0"/>
              <a:t>What </a:t>
            </a:r>
            <a:r>
              <a:rPr lang="en-US" dirty="0" smtClean="0"/>
              <a:t>is its most important characteristic?</a:t>
            </a:r>
          </a:p>
          <a:p>
            <a:pPr lvl="1"/>
            <a:r>
              <a:rPr lang="en-US" dirty="0" smtClean="0"/>
              <a:t>It does not matter how fast your system returns results if those results are </a:t>
            </a:r>
            <a:r>
              <a:rPr lang="en-US" b="1" dirty="0" smtClean="0">
                <a:solidFill>
                  <a:schemeClr val="accent3">
                    <a:lumMod val="40000"/>
                    <a:lumOff val="60000"/>
                  </a:schemeClr>
                </a:solidFill>
              </a:rPr>
              <a:t>wrong</a:t>
            </a:r>
            <a:r>
              <a:rPr lang="en-US" dirty="0" smtClean="0"/>
              <a:t>!</a:t>
            </a:r>
          </a:p>
          <a:p>
            <a:pPr lvl="1"/>
            <a:r>
              <a:rPr lang="en-US" dirty="0" smtClean="0"/>
              <a:t>Database design can be thought of as</a:t>
            </a:r>
            <a:br>
              <a:rPr lang="en-US" dirty="0" smtClean="0"/>
            </a:br>
            <a:r>
              <a:rPr lang="en-US" dirty="0" smtClean="0"/>
              <a:t>“constraint design”</a:t>
            </a:r>
          </a:p>
          <a:p>
            <a:endParaRPr lang="en-US" dirty="0"/>
          </a:p>
        </p:txBody>
      </p:sp>
      <p:sp>
        <p:nvSpPr>
          <p:cNvPr id="3" name="Slide Number Placeholder 2"/>
          <p:cNvSpPr>
            <a:spLocks noGrp="1"/>
          </p:cNvSpPr>
          <p:nvPr>
            <p:ph type="sldNum" sz="quarter" idx="12"/>
          </p:nvPr>
        </p:nvSpPr>
        <p:spPr/>
        <p:txBody>
          <a:bodyPr/>
          <a:lstStyle/>
          <a:p>
            <a:fld id="{9E511A30-EE8E-4323-B522-A533CCF7C4EC}" type="slidenum">
              <a:rPr lang="en-US" smtClean="0"/>
              <a:pPr/>
              <a:t>13</a:t>
            </a:fld>
            <a:endParaRPr lang="en-US" dirty="0"/>
          </a:p>
        </p:txBody>
      </p:sp>
      <p:sp>
        <p:nvSpPr>
          <p:cNvPr id="4" name="Title 3"/>
          <p:cNvSpPr>
            <a:spLocks noGrp="1"/>
          </p:cNvSpPr>
          <p:nvPr>
            <p:ph type="title"/>
          </p:nvPr>
        </p:nvSpPr>
        <p:spPr/>
        <p:txBody>
          <a:bodyPr/>
          <a:lstStyle/>
          <a:p>
            <a:r>
              <a:rPr lang="en-US" dirty="0" smtClean="0"/>
              <a:t>What Is a Database?</a:t>
            </a:r>
            <a:endParaRPr lang="en-US" dirty="0"/>
          </a:p>
        </p:txBody>
      </p:sp>
      <p:sp>
        <p:nvSpPr>
          <p:cNvPr id="5" name="Footer Placeholder 4"/>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530" name="Rectangle 2"/>
          <p:cNvSpPr>
            <a:spLocks noGrp="1" noChangeArrowheads="1"/>
          </p:cNvSpPr>
          <p:nvPr>
            <p:ph type="title"/>
          </p:nvPr>
        </p:nvSpPr>
        <p:spPr/>
        <p:txBody>
          <a:bodyPr>
            <a:normAutofit/>
          </a:bodyPr>
          <a:lstStyle/>
          <a:p>
            <a:r>
              <a:rPr lang="en-US" sz="4000" dirty="0" smtClean="0"/>
              <a:t>Building the Relational Model</a:t>
            </a:r>
            <a:endParaRPr lang="en-US" sz="4000" dirty="0"/>
          </a:p>
        </p:txBody>
      </p:sp>
      <p:sp>
        <p:nvSpPr>
          <p:cNvPr id="9" name="Text Placeholder 8"/>
          <p:cNvSpPr>
            <a:spLocks noGrp="1"/>
          </p:cNvSpPr>
          <p:nvPr>
            <p:ph type="body" idx="1"/>
          </p:nvPr>
        </p:nvSpPr>
        <p:spPr/>
        <p:txBody>
          <a:bodyPr/>
          <a:lstStyle/>
          <a:p>
            <a:endParaRPr lang="en-US"/>
          </a:p>
        </p:txBody>
      </p:sp>
      <p:sp>
        <p:nvSpPr>
          <p:cNvPr id="6" name="Slide Number Placeholder 4"/>
          <p:cNvSpPr>
            <a:spLocks noGrp="1"/>
          </p:cNvSpPr>
          <p:nvPr>
            <p:ph type="sldNum" sz="quarter" idx="12"/>
          </p:nvPr>
        </p:nvSpPr>
        <p:spPr/>
        <p:txBody>
          <a:bodyPr/>
          <a:lstStyle/>
          <a:p>
            <a:fld id="{835936F6-1A81-4B12-B121-A06196D0F447}" type="slidenum">
              <a:rPr lang="en-US"/>
              <a:pPr/>
              <a:t>14</a:t>
            </a:fld>
            <a:endParaRPr lang="en-US"/>
          </a:p>
        </p:txBody>
      </p:sp>
      <p:sp>
        <p:nvSpPr>
          <p:cNvPr id="7" name="Footer Placeholder 6"/>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sp>
        <p:nvSpPr>
          <p:cNvPr id="406532" name="Rectangle 4"/>
          <p:cNvSpPr>
            <a:spLocks noChangeArrowheads="1"/>
          </p:cNvSpPr>
          <p:nvPr/>
        </p:nvSpPr>
        <p:spPr bwMode="auto">
          <a:xfrm>
            <a:off x="136525" y="6553200"/>
            <a:ext cx="92075" cy="92075"/>
          </a:xfrm>
          <a:prstGeom prst="rect">
            <a:avLst/>
          </a:prstGeom>
          <a:solidFill>
            <a:srgbClr val="6A8CB6"/>
          </a:solidFill>
          <a:ln w="12700" cap="sq">
            <a:noFill/>
            <a:miter lim="800000"/>
            <a:headEnd type="none" w="sm" len="sm"/>
            <a:tailEnd type="none" w="sm" len="sm"/>
          </a:ln>
          <a:effectLst/>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065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653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9E511A30-EE8E-4323-B522-A533CCF7C4EC}" type="slidenum">
              <a:rPr lang="en-US" smtClean="0"/>
              <a:pPr/>
              <a:t>15</a:t>
            </a:fld>
            <a:endParaRPr lang="en-US" dirty="0"/>
          </a:p>
        </p:txBody>
      </p:sp>
      <p:sp>
        <p:nvSpPr>
          <p:cNvPr id="4" name="Title 3"/>
          <p:cNvSpPr>
            <a:spLocks noGrp="1"/>
          </p:cNvSpPr>
          <p:nvPr>
            <p:ph type="title"/>
          </p:nvPr>
        </p:nvSpPr>
        <p:spPr/>
        <p:txBody>
          <a:bodyPr/>
          <a:lstStyle/>
          <a:p>
            <a:r>
              <a:rPr lang="en-US" dirty="0" smtClean="0"/>
              <a:t>Building the Relational Model</a:t>
            </a:r>
            <a:endParaRPr lang="en-US" dirty="0"/>
          </a:p>
        </p:txBody>
      </p:sp>
      <p:sp>
        <p:nvSpPr>
          <p:cNvPr id="5" name="Footer Placeholder 4"/>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sp>
        <p:nvSpPr>
          <p:cNvPr id="6" name="TextBox 5"/>
          <p:cNvSpPr txBox="1"/>
          <p:nvPr/>
        </p:nvSpPr>
        <p:spPr>
          <a:xfrm>
            <a:off x="533400" y="2362200"/>
            <a:ext cx="7848600" cy="830997"/>
          </a:xfrm>
          <a:prstGeom prst="rect">
            <a:avLst/>
          </a:prstGeom>
          <a:noFill/>
        </p:spPr>
        <p:txBody>
          <a:bodyPr wrap="square" rtlCol="0">
            <a:spAutoFit/>
          </a:bodyPr>
          <a:lstStyle/>
          <a:p>
            <a:pPr algn="ctr"/>
            <a:r>
              <a:rPr lang="en-US" sz="4800" b="1" dirty="0" err="1" smtClean="0">
                <a:solidFill>
                  <a:schemeClr val="tx1">
                    <a:lumMod val="85000"/>
                  </a:schemeClr>
                </a:solidFill>
                <a:latin typeface="Courier New" pitchFamily="49" charset="0"/>
                <a:cs typeface="Courier New" pitchFamily="49" charset="0"/>
              </a:rPr>
              <a:t>int</a:t>
            </a:r>
            <a:r>
              <a:rPr lang="en-US" sz="4800" b="1" dirty="0" smtClean="0">
                <a:solidFill>
                  <a:schemeClr val="tx1">
                    <a:lumMod val="85000"/>
                  </a:schemeClr>
                </a:solidFill>
                <a:latin typeface="Courier New" pitchFamily="49" charset="0"/>
                <a:cs typeface="Courier New" pitchFamily="49" charset="0"/>
              </a:rPr>
              <a:t>  x   =   5</a:t>
            </a:r>
            <a:endParaRPr lang="en-US" sz="4800" b="1" dirty="0">
              <a:solidFill>
                <a:schemeClr val="tx1">
                  <a:lumMod val="85000"/>
                </a:schemeClr>
              </a:solidFill>
              <a:latin typeface="Courier New" pitchFamily="49" charset="0"/>
              <a:cs typeface="Courier New" pitchFamily="49" charset="0"/>
            </a:endParaRPr>
          </a:p>
        </p:txBody>
      </p:sp>
      <p:sp>
        <p:nvSpPr>
          <p:cNvPr id="7" name="Snip Single Corner Rectangle 6"/>
          <p:cNvSpPr/>
          <p:nvPr/>
        </p:nvSpPr>
        <p:spPr>
          <a:xfrm>
            <a:off x="3352800" y="3352800"/>
            <a:ext cx="1066800" cy="685800"/>
          </a:xfrm>
          <a:prstGeom prst="snip1Rect">
            <a:avLst/>
          </a:prstGeom>
          <a:solidFill>
            <a:srgbClr val="FDEFE7"/>
          </a:solidFill>
          <a:ln w="12700">
            <a:solidFill>
              <a:schemeClr val="accent3">
                <a:lumMod val="60000"/>
                <a:lumOff val="4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normAutofit/>
          </a:bodyPr>
          <a:lstStyle/>
          <a:p>
            <a:pPr algn="ctr"/>
            <a:r>
              <a:rPr lang="en-US" sz="1400" dirty="0" smtClean="0">
                <a:solidFill>
                  <a:schemeClr val="bg1"/>
                </a:solidFill>
              </a:rPr>
              <a:t>variable</a:t>
            </a:r>
            <a:endParaRPr lang="en-US" sz="1400" dirty="0">
              <a:solidFill>
                <a:schemeClr val="bg1"/>
              </a:solidFill>
            </a:endParaRPr>
          </a:p>
        </p:txBody>
      </p:sp>
      <p:sp>
        <p:nvSpPr>
          <p:cNvPr id="8" name="Snip Single Corner Rectangle 7"/>
          <p:cNvSpPr/>
          <p:nvPr/>
        </p:nvSpPr>
        <p:spPr>
          <a:xfrm>
            <a:off x="1828800" y="3352800"/>
            <a:ext cx="1066800" cy="685800"/>
          </a:xfrm>
          <a:prstGeom prst="snip1Rect">
            <a:avLst/>
          </a:prstGeom>
          <a:solidFill>
            <a:srgbClr val="FDEFE7"/>
          </a:solidFill>
          <a:ln w="12700">
            <a:solidFill>
              <a:schemeClr val="accent3">
                <a:lumMod val="60000"/>
                <a:lumOff val="4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normAutofit/>
          </a:bodyPr>
          <a:lstStyle/>
          <a:p>
            <a:pPr algn="ctr"/>
            <a:r>
              <a:rPr lang="en-US" sz="1400" dirty="0" smtClean="0">
                <a:solidFill>
                  <a:schemeClr val="bg1"/>
                </a:solidFill>
              </a:rPr>
              <a:t>type</a:t>
            </a:r>
            <a:endParaRPr lang="en-US" sz="1400" dirty="0">
              <a:solidFill>
                <a:schemeClr val="bg1"/>
              </a:solidFill>
            </a:endParaRPr>
          </a:p>
        </p:txBody>
      </p:sp>
      <p:sp>
        <p:nvSpPr>
          <p:cNvPr id="9" name="Snip Single Corner Rectangle 8"/>
          <p:cNvSpPr/>
          <p:nvPr/>
        </p:nvSpPr>
        <p:spPr>
          <a:xfrm>
            <a:off x="6400800" y="3352800"/>
            <a:ext cx="1066800" cy="685800"/>
          </a:xfrm>
          <a:prstGeom prst="snip1Rect">
            <a:avLst/>
          </a:prstGeom>
          <a:solidFill>
            <a:srgbClr val="FDEFE7"/>
          </a:solidFill>
          <a:ln w="12700">
            <a:solidFill>
              <a:schemeClr val="accent3">
                <a:lumMod val="60000"/>
                <a:lumOff val="4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normAutofit/>
          </a:bodyPr>
          <a:lstStyle/>
          <a:p>
            <a:pPr algn="ctr"/>
            <a:r>
              <a:rPr lang="en-US" sz="1400" dirty="0" smtClean="0">
                <a:solidFill>
                  <a:schemeClr val="bg1"/>
                </a:solidFill>
              </a:rPr>
              <a:t>value</a:t>
            </a:r>
            <a:endParaRPr lang="en-US" sz="1400" dirty="0">
              <a:solidFill>
                <a:schemeClr val="bg1"/>
              </a:solidFill>
            </a:endParaRPr>
          </a:p>
        </p:txBody>
      </p:sp>
      <p:sp>
        <p:nvSpPr>
          <p:cNvPr id="10" name="Snip Single Corner Rectangle 9"/>
          <p:cNvSpPr/>
          <p:nvPr/>
        </p:nvSpPr>
        <p:spPr>
          <a:xfrm>
            <a:off x="4876800" y="3352800"/>
            <a:ext cx="1066800" cy="685800"/>
          </a:xfrm>
          <a:prstGeom prst="snip1Rect">
            <a:avLst/>
          </a:prstGeom>
          <a:solidFill>
            <a:srgbClr val="FDEFE7"/>
          </a:solidFill>
          <a:ln w="12700">
            <a:solidFill>
              <a:schemeClr val="accent3">
                <a:lumMod val="60000"/>
                <a:lumOff val="4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normAutofit/>
          </a:bodyPr>
          <a:lstStyle/>
          <a:p>
            <a:pPr algn="ctr"/>
            <a:r>
              <a:rPr lang="en-US" sz="1400" dirty="0" smtClean="0">
                <a:solidFill>
                  <a:schemeClr val="bg1"/>
                </a:solidFill>
              </a:rPr>
              <a:t>operator</a:t>
            </a:r>
            <a:endParaRPr lang="en-US" sz="1400"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9E511A30-EE8E-4323-B522-A533CCF7C4EC}" type="slidenum">
              <a:rPr lang="en-US" smtClean="0"/>
              <a:pPr/>
              <a:t>16</a:t>
            </a:fld>
            <a:endParaRPr lang="en-US" dirty="0"/>
          </a:p>
        </p:txBody>
      </p:sp>
      <p:sp>
        <p:nvSpPr>
          <p:cNvPr id="4" name="Title 3"/>
          <p:cNvSpPr>
            <a:spLocks noGrp="1"/>
          </p:cNvSpPr>
          <p:nvPr>
            <p:ph type="title"/>
          </p:nvPr>
        </p:nvSpPr>
        <p:spPr/>
        <p:txBody>
          <a:bodyPr/>
          <a:lstStyle/>
          <a:p>
            <a:r>
              <a:rPr lang="en-US" dirty="0" smtClean="0"/>
              <a:t>Building the Relational Model</a:t>
            </a:r>
            <a:endParaRPr lang="en-US" dirty="0"/>
          </a:p>
        </p:txBody>
      </p:sp>
      <p:sp>
        <p:nvSpPr>
          <p:cNvPr id="5" name="Footer Placeholder 4"/>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pic>
        <p:nvPicPr>
          <p:cNvPr id="8" name="Picture 2"/>
          <p:cNvPicPr>
            <a:picLocks noChangeAspect="1" noChangeArrowheads="1"/>
          </p:cNvPicPr>
          <p:nvPr/>
        </p:nvPicPr>
        <p:blipFill>
          <a:blip r:embed="rId3" cstate="print"/>
          <a:srcRect/>
          <a:stretch>
            <a:fillRect/>
          </a:stretch>
        </p:blipFill>
        <p:spPr bwMode="auto">
          <a:xfrm>
            <a:off x="4790872" y="1723416"/>
            <a:ext cx="1400175" cy="542925"/>
          </a:xfrm>
          <a:prstGeom prst="rect">
            <a:avLst/>
          </a:prstGeom>
          <a:noFill/>
          <a:ln w="9525">
            <a:noFill/>
            <a:miter lim="800000"/>
            <a:headEnd/>
            <a:tailEnd/>
          </a:ln>
          <a:effectLst/>
        </p:spPr>
      </p:pic>
      <p:pic>
        <p:nvPicPr>
          <p:cNvPr id="9" name="Picture 3"/>
          <p:cNvPicPr>
            <a:picLocks noChangeAspect="1" noChangeArrowheads="1"/>
          </p:cNvPicPr>
          <p:nvPr/>
        </p:nvPicPr>
        <p:blipFill>
          <a:blip r:embed="rId4" cstate="print"/>
          <a:srcRect/>
          <a:stretch>
            <a:fillRect/>
          </a:stretch>
        </p:blipFill>
        <p:spPr bwMode="auto">
          <a:xfrm>
            <a:off x="2733675" y="3124200"/>
            <a:ext cx="5495925" cy="514350"/>
          </a:xfrm>
          <a:prstGeom prst="rect">
            <a:avLst/>
          </a:prstGeom>
          <a:noFill/>
          <a:ln w="9525">
            <a:noFill/>
            <a:miter lim="800000"/>
            <a:headEnd/>
            <a:tailEnd/>
          </a:ln>
          <a:effectLst/>
        </p:spPr>
      </p:pic>
      <p:pic>
        <p:nvPicPr>
          <p:cNvPr id="10" name="Picture 4"/>
          <p:cNvPicPr>
            <a:picLocks noChangeAspect="1" noChangeArrowheads="1"/>
          </p:cNvPicPr>
          <p:nvPr/>
        </p:nvPicPr>
        <p:blipFill>
          <a:blip r:embed="rId5" cstate="print"/>
          <a:srcRect/>
          <a:stretch>
            <a:fillRect/>
          </a:stretch>
        </p:blipFill>
        <p:spPr bwMode="auto">
          <a:xfrm>
            <a:off x="2752725" y="4343400"/>
            <a:ext cx="5476875" cy="1362075"/>
          </a:xfrm>
          <a:prstGeom prst="rect">
            <a:avLst/>
          </a:prstGeom>
          <a:noFill/>
          <a:ln w="9525">
            <a:noFill/>
            <a:miter lim="800000"/>
            <a:headEnd/>
            <a:tailEnd/>
          </a:ln>
          <a:effectLst/>
        </p:spPr>
      </p:pic>
      <p:sp>
        <p:nvSpPr>
          <p:cNvPr id="11" name="Down Arrow 10"/>
          <p:cNvSpPr/>
          <p:nvPr/>
        </p:nvSpPr>
        <p:spPr>
          <a:xfrm rot="16200000">
            <a:off x="4038600" y="1828800"/>
            <a:ext cx="304800" cy="304800"/>
          </a:xfrm>
          <a:prstGeom prst="downArrow">
            <a:avLst/>
          </a:prstGeom>
          <a:solidFill>
            <a:schemeClr val="tx1">
              <a:lumMod val="75000"/>
            </a:schemeClr>
          </a:solidFill>
          <a:ln w="254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Down Arrow 11"/>
          <p:cNvSpPr/>
          <p:nvPr/>
        </p:nvSpPr>
        <p:spPr>
          <a:xfrm>
            <a:off x="5334000" y="2590800"/>
            <a:ext cx="304800" cy="304800"/>
          </a:xfrm>
          <a:prstGeom prst="downArrow">
            <a:avLst/>
          </a:prstGeom>
          <a:solidFill>
            <a:schemeClr val="tx1">
              <a:lumMod val="75000"/>
            </a:schemeClr>
          </a:solidFill>
          <a:ln w="254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Down Arrow 12"/>
          <p:cNvSpPr/>
          <p:nvPr/>
        </p:nvSpPr>
        <p:spPr>
          <a:xfrm>
            <a:off x="5334000" y="3810000"/>
            <a:ext cx="304800" cy="304800"/>
          </a:xfrm>
          <a:prstGeom prst="downArrow">
            <a:avLst/>
          </a:prstGeom>
          <a:solidFill>
            <a:schemeClr val="tx1">
              <a:lumMod val="75000"/>
            </a:schemeClr>
          </a:solidFill>
          <a:ln w="254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p:cNvGrpSpPr/>
          <p:nvPr/>
        </p:nvGrpSpPr>
        <p:grpSpPr>
          <a:xfrm>
            <a:off x="762000" y="1676400"/>
            <a:ext cx="2971800" cy="685800"/>
            <a:chOff x="3048000" y="1600200"/>
            <a:chExt cx="2971800" cy="685800"/>
          </a:xfrm>
        </p:grpSpPr>
        <p:sp>
          <p:nvSpPr>
            <p:cNvPr id="15" name="Cloud 14"/>
            <p:cNvSpPr/>
            <p:nvPr/>
          </p:nvSpPr>
          <p:spPr>
            <a:xfrm>
              <a:off x="3048000" y="1600200"/>
              <a:ext cx="2971800" cy="685800"/>
            </a:xfrm>
            <a:prstGeom prst="cloud">
              <a:avLst/>
            </a:prstGeom>
            <a:solidFill>
              <a:schemeClr val="tx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6" name="TextBox 15"/>
            <p:cNvSpPr txBox="1"/>
            <p:nvPr/>
          </p:nvSpPr>
          <p:spPr>
            <a:xfrm>
              <a:off x="3352800" y="1781784"/>
              <a:ext cx="2667000" cy="307777"/>
            </a:xfrm>
            <a:prstGeom prst="rect">
              <a:avLst/>
            </a:prstGeom>
            <a:noFill/>
          </p:spPr>
          <p:txBody>
            <a:bodyPr wrap="square" rtlCol="0">
              <a:spAutoFit/>
            </a:bodyPr>
            <a:lstStyle/>
            <a:p>
              <a:r>
                <a:rPr lang="en-US" sz="1400" dirty="0" smtClean="0">
                  <a:solidFill>
                    <a:schemeClr val="bg1"/>
                  </a:solidFill>
                </a:rPr>
                <a:t>types, values, variables</a:t>
              </a:r>
              <a:endParaRPr lang="en-US" sz="1400" dirty="0">
                <a:solidFill>
                  <a:schemeClr val="bg1"/>
                </a:solidFill>
              </a:endParaRPr>
            </a:p>
          </p:txBody>
        </p:sp>
      </p:grpSp>
      <p:sp>
        <p:nvSpPr>
          <p:cNvPr id="17" name="TextBox 16"/>
          <p:cNvSpPr txBox="1"/>
          <p:nvPr/>
        </p:nvSpPr>
        <p:spPr>
          <a:xfrm>
            <a:off x="228600" y="2886670"/>
            <a:ext cx="2209800" cy="923330"/>
          </a:xfrm>
          <a:prstGeom prst="rect">
            <a:avLst/>
          </a:prstGeom>
          <a:noFill/>
        </p:spPr>
        <p:txBody>
          <a:bodyPr wrap="square" rtlCol="0">
            <a:spAutoFit/>
          </a:bodyPr>
          <a:lstStyle/>
          <a:p>
            <a:r>
              <a:rPr lang="en-US" b="1" dirty="0" smtClean="0">
                <a:solidFill>
                  <a:schemeClr val="accent3">
                    <a:lumMod val="40000"/>
                    <a:lumOff val="60000"/>
                  </a:schemeClr>
                </a:solidFill>
              </a:rPr>
              <a:t>Set</a:t>
            </a:r>
            <a:r>
              <a:rPr lang="en-US" dirty="0" smtClean="0"/>
              <a:t> of attributes represent a predicate.</a:t>
            </a:r>
            <a:endParaRPr lang="en-US" dirty="0"/>
          </a:p>
        </p:txBody>
      </p:sp>
      <p:sp>
        <p:nvSpPr>
          <p:cNvPr id="18" name="TextBox 17"/>
          <p:cNvSpPr txBox="1"/>
          <p:nvPr/>
        </p:nvSpPr>
        <p:spPr>
          <a:xfrm>
            <a:off x="228600" y="4572000"/>
            <a:ext cx="2209800" cy="923330"/>
          </a:xfrm>
          <a:prstGeom prst="rect">
            <a:avLst/>
          </a:prstGeom>
          <a:noFill/>
        </p:spPr>
        <p:txBody>
          <a:bodyPr wrap="square" rtlCol="0">
            <a:spAutoFit/>
          </a:bodyPr>
          <a:lstStyle/>
          <a:p>
            <a:r>
              <a:rPr lang="en-US" b="1" dirty="0" smtClean="0">
                <a:solidFill>
                  <a:schemeClr val="accent3">
                    <a:lumMod val="40000"/>
                    <a:lumOff val="60000"/>
                  </a:schemeClr>
                </a:solidFill>
              </a:rPr>
              <a:t>Set</a:t>
            </a:r>
            <a:r>
              <a:rPr lang="en-US" dirty="0" smtClean="0"/>
              <a:t> of tuples (rows) is a “relation.”</a:t>
            </a: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7" grpId="0"/>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pPr lvl="0">
              <a:buNone/>
            </a:pPr>
            <a:r>
              <a:rPr lang="en-US" dirty="0" smtClean="0"/>
              <a:t> “Type” : </a:t>
            </a:r>
            <a:r>
              <a:rPr lang="en-US" dirty="0" smtClean="0">
                <a:solidFill>
                  <a:schemeClr val="accent3">
                    <a:lumMod val="40000"/>
                    <a:lumOff val="60000"/>
                  </a:schemeClr>
                </a:solidFill>
              </a:rPr>
              <a:t>A named set of values which are interchangeable within the defined logical operations.</a:t>
            </a:r>
          </a:p>
          <a:p>
            <a:pPr lvl="0">
              <a:buNone/>
            </a:pPr>
            <a:endParaRPr lang="en-US" dirty="0" smtClean="0"/>
          </a:p>
          <a:p>
            <a:pPr lvl="0"/>
            <a:r>
              <a:rPr lang="en-US" dirty="0" smtClean="0"/>
              <a:t>Every value and variable are of </a:t>
            </a:r>
            <a:r>
              <a:rPr lang="en-US" i="1" dirty="0" smtClean="0"/>
              <a:t>some</a:t>
            </a:r>
            <a:r>
              <a:rPr lang="en-US" dirty="0" smtClean="0"/>
              <a:t> type.</a:t>
            </a:r>
          </a:p>
          <a:p>
            <a:pPr lvl="0"/>
            <a:r>
              <a:rPr lang="en-US" dirty="0" smtClean="0"/>
              <a:t>Examples:</a:t>
            </a:r>
          </a:p>
          <a:p>
            <a:pPr lvl="1"/>
            <a:r>
              <a:rPr lang="en-US" dirty="0" smtClean="0"/>
              <a:t>Quantity</a:t>
            </a:r>
          </a:p>
          <a:p>
            <a:pPr lvl="1"/>
            <a:r>
              <a:rPr lang="en-US" dirty="0" smtClean="0"/>
              <a:t>Distance</a:t>
            </a:r>
          </a:p>
          <a:p>
            <a:pPr lvl="1"/>
            <a:r>
              <a:rPr lang="en-US" dirty="0" smtClean="0"/>
              <a:t>Money Amount</a:t>
            </a:r>
          </a:p>
          <a:p>
            <a:r>
              <a:rPr lang="en-US" dirty="0" smtClean="0">
                <a:sym typeface="Webdings"/>
              </a:rPr>
              <a:t> </a:t>
            </a:r>
            <a:r>
              <a:rPr lang="en-US" dirty="0" smtClean="0"/>
              <a:t>What are the “relational” types?</a:t>
            </a:r>
          </a:p>
          <a:p>
            <a:endParaRPr lang="en-US" dirty="0"/>
          </a:p>
        </p:txBody>
      </p:sp>
      <p:sp>
        <p:nvSpPr>
          <p:cNvPr id="2" name="Slide Number Placeholder 1"/>
          <p:cNvSpPr>
            <a:spLocks noGrp="1"/>
          </p:cNvSpPr>
          <p:nvPr>
            <p:ph type="sldNum" sz="quarter" idx="12"/>
          </p:nvPr>
        </p:nvSpPr>
        <p:spPr/>
        <p:txBody>
          <a:bodyPr/>
          <a:lstStyle/>
          <a:p>
            <a:fld id="{9E511A30-EE8E-4323-B522-A533CCF7C4EC}" type="slidenum">
              <a:rPr lang="en-US" smtClean="0"/>
              <a:pPr/>
              <a:t>17</a:t>
            </a:fld>
            <a:endParaRPr lang="en-US"/>
          </a:p>
        </p:txBody>
      </p:sp>
      <p:sp>
        <p:nvSpPr>
          <p:cNvPr id="3" name="Title 2"/>
          <p:cNvSpPr>
            <a:spLocks noGrp="1"/>
          </p:cNvSpPr>
          <p:nvPr>
            <p:ph type="title"/>
          </p:nvPr>
        </p:nvSpPr>
        <p:spPr/>
        <p:txBody>
          <a:bodyPr/>
          <a:lstStyle/>
          <a:p>
            <a:r>
              <a:rPr lang="en-US" dirty="0" smtClean="0"/>
              <a:t>Note on Types</a:t>
            </a:r>
            <a:endParaRPr lang="en-US" dirty="0"/>
          </a:p>
        </p:txBody>
      </p:sp>
      <p:sp>
        <p:nvSpPr>
          <p:cNvPr id="4" name="Footer Placeholder 3"/>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xEl>
                                              <p:pRg st="5" end="5"/>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normAutofit fontScale="77500" lnSpcReduction="20000"/>
          </a:bodyPr>
          <a:lstStyle/>
          <a:p>
            <a:pPr>
              <a:spcBef>
                <a:spcPts val="1200"/>
              </a:spcBef>
            </a:pPr>
            <a:r>
              <a:rPr lang="en-US" dirty="0" smtClean="0"/>
              <a:t>Along with types, relations</a:t>
            </a:r>
            <a:br>
              <a:rPr lang="en-US" dirty="0" smtClean="0"/>
            </a:br>
            <a:r>
              <a:rPr lang="en-US" dirty="0" smtClean="0"/>
              <a:t>are both necessary and sufficient</a:t>
            </a:r>
            <a:br>
              <a:rPr lang="en-US" dirty="0" smtClean="0"/>
            </a:br>
            <a:r>
              <a:rPr lang="en-US" dirty="0" smtClean="0"/>
              <a:t>to represent any data whatsoever</a:t>
            </a:r>
            <a:br>
              <a:rPr lang="en-US" dirty="0" smtClean="0"/>
            </a:br>
            <a:r>
              <a:rPr lang="en-US" dirty="0" smtClean="0"/>
              <a:t>at the logical level. . . .</a:t>
            </a:r>
          </a:p>
          <a:p>
            <a:pPr>
              <a:spcBef>
                <a:spcPts val="2000"/>
              </a:spcBef>
            </a:pPr>
            <a:r>
              <a:rPr lang="en-US" dirty="0" smtClean="0"/>
              <a:t>The relational model gives us</a:t>
            </a:r>
            <a:br>
              <a:rPr lang="en-US" dirty="0" smtClean="0"/>
            </a:br>
            <a:r>
              <a:rPr lang="en-US" dirty="0" smtClean="0"/>
              <a:t>exactly what we do need . . .</a:t>
            </a:r>
            <a:br>
              <a:rPr lang="en-US" dirty="0" smtClean="0"/>
            </a:br>
            <a:r>
              <a:rPr lang="en-US" dirty="0" smtClean="0"/>
              <a:t>and doesn't give us anything</a:t>
            </a:r>
            <a:br>
              <a:rPr lang="en-US" dirty="0" smtClean="0"/>
            </a:br>
            <a:r>
              <a:rPr lang="en-US" dirty="0" smtClean="0"/>
              <a:t>we don't need.</a:t>
            </a:r>
          </a:p>
        </p:txBody>
      </p:sp>
      <p:sp>
        <p:nvSpPr>
          <p:cNvPr id="2" name="Slide Number Placeholder 1"/>
          <p:cNvSpPr>
            <a:spLocks noGrp="1"/>
          </p:cNvSpPr>
          <p:nvPr>
            <p:ph type="sldNum" sz="quarter" idx="12"/>
          </p:nvPr>
        </p:nvSpPr>
        <p:spPr/>
        <p:txBody>
          <a:bodyPr/>
          <a:lstStyle/>
          <a:p>
            <a:fld id="{9E511A30-EE8E-4323-B522-A533CCF7C4EC}" type="slidenum">
              <a:rPr lang="en-US" smtClean="0"/>
              <a:pPr/>
              <a:t>18</a:t>
            </a:fld>
            <a:endParaRPr lang="en-US"/>
          </a:p>
        </p:txBody>
      </p:sp>
      <p:sp>
        <p:nvSpPr>
          <p:cNvPr id="4" name="Footer Placeholder 3"/>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sp>
        <p:nvSpPr>
          <p:cNvPr id="5" name="Title 4"/>
          <p:cNvSpPr>
            <a:spLocks noGrp="1"/>
          </p:cNvSpPr>
          <p:nvPr>
            <p:ph type="title"/>
          </p:nvPr>
        </p:nvSpPr>
        <p:spPr/>
        <p:txBody>
          <a:bodyPr/>
          <a:lstStyle/>
          <a:p>
            <a:r>
              <a:rPr lang="en-US" dirty="0" smtClean="0"/>
              <a:t>Simplicity</a:t>
            </a:r>
            <a:endParaRPr lang="en-US" dirty="0"/>
          </a:p>
        </p:txBody>
      </p:sp>
      <p:sp>
        <p:nvSpPr>
          <p:cNvPr id="7" name="Text Placeholder 6"/>
          <p:cNvSpPr>
            <a:spLocks noGrp="1"/>
          </p:cNvSpPr>
          <p:nvPr>
            <p:ph type="body" sz="quarter" idx="13"/>
          </p:nvPr>
        </p:nvSpPr>
        <p:spPr/>
        <p:txBody>
          <a:bodyPr/>
          <a:lstStyle/>
          <a:p>
            <a:r>
              <a:rPr lang="en-US" dirty="0" smtClean="0"/>
              <a:t>* [Date05], p. 166.</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9" name="Rectangle 9"/>
          <p:cNvSpPr>
            <a:spLocks noGrp="1" noChangeArrowheads="1"/>
          </p:cNvSpPr>
          <p:nvPr>
            <p:ph idx="1"/>
          </p:nvPr>
        </p:nvSpPr>
        <p:spPr/>
        <p:txBody>
          <a:bodyPr>
            <a:normAutofit/>
          </a:bodyPr>
          <a:lstStyle/>
          <a:p>
            <a:r>
              <a:rPr lang="en-US" dirty="0" smtClean="0"/>
              <a:t>Relational Model</a:t>
            </a:r>
          </a:p>
          <a:p>
            <a:pPr lvl="1"/>
            <a:r>
              <a:rPr lang="en-US" dirty="0" smtClean="0"/>
              <a:t>Relational v. XML</a:t>
            </a:r>
          </a:p>
          <a:p>
            <a:pPr lvl="2"/>
            <a:r>
              <a:rPr lang="en-US" dirty="0" smtClean="0"/>
              <a:t>First Normal Form (1NF)</a:t>
            </a:r>
          </a:p>
          <a:p>
            <a:pPr lvl="2"/>
            <a:r>
              <a:rPr lang="en-US" dirty="0" smtClean="0"/>
              <a:t>XML Inside the DB</a:t>
            </a:r>
          </a:p>
          <a:p>
            <a:pPr lvl="2"/>
            <a:r>
              <a:rPr lang="en-US" dirty="0" smtClean="0"/>
              <a:t>XML as API</a:t>
            </a:r>
          </a:p>
          <a:p>
            <a:pPr lvl="2"/>
            <a:r>
              <a:rPr lang="en-US" dirty="0" smtClean="0"/>
              <a:t>Wrap-Up</a:t>
            </a:r>
          </a:p>
        </p:txBody>
      </p:sp>
      <p:sp>
        <p:nvSpPr>
          <p:cNvPr id="6" name="Slide Number Placeholder 4"/>
          <p:cNvSpPr>
            <a:spLocks noGrp="1"/>
          </p:cNvSpPr>
          <p:nvPr>
            <p:ph type="sldNum" sz="quarter" idx="12"/>
          </p:nvPr>
        </p:nvSpPr>
        <p:spPr/>
        <p:txBody>
          <a:bodyPr/>
          <a:lstStyle/>
          <a:p>
            <a:fld id="{B753A71A-6E1D-46DC-A775-1B7090C5F5A8}" type="slidenum">
              <a:rPr lang="en-US" smtClean="0"/>
              <a:pPr/>
              <a:t>19</a:t>
            </a:fld>
            <a:endParaRPr lang="en-US"/>
          </a:p>
        </p:txBody>
      </p:sp>
      <p:sp>
        <p:nvSpPr>
          <p:cNvPr id="373768" name="Rectangle 8"/>
          <p:cNvSpPr>
            <a:spLocks noGrp="1" noChangeArrowheads="1"/>
          </p:cNvSpPr>
          <p:nvPr>
            <p:ph type="title"/>
          </p:nvPr>
        </p:nvSpPr>
        <p:spPr/>
        <p:txBody>
          <a:bodyPr/>
          <a:lstStyle/>
          <a:p>
            <a:r>
              <a:rPr lang="en-US" smtClean="0"/>
              <a:t>Agenda</a:t>
            </a:r>
            <a:endParaRPr lang="en-US"/>
          </a:p>
        </p:txBody>
      </p:sp>
      <p:sp>
        <p:nvSpPr>
          <p:cNvPr id="7" name="Footer Placeholder 6"/>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sp>
        <p:nvSpPr>
          <p:cNvPr id="373765" name="Rectangle 5"/>
          <p:cNvSpPr>
            <a:spLocks noChangeArrowheads="1"/>
          </p:cNvSpPr>
          <p:nvPr/>
        </p:nvSpPr>
        <p:spPr bwMode="auto">
          <a:xfrm>
            <a:off x="136525" y="6553200"/>
            <a:ext cx="92075" cy="92075"/>
          </a:xfrm>
          <a:prstGeom prst="rect">
            <a:avLst/>
          </a:prstGeom>
          <a:solidFill>
            <a:srgbClr val="6A8CB6"/>
          </a:solidFill>
          <a:ln w="12700" cap="sq">
            <a:noFill/>
            <a:miter lim="800000"/>
            <a:headEnd type="none" w="sm" len="sm"/>
            <a:tailEnd type="none" w="sm" len="sm"/>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2"/>
          <p:cNvSpPr>
            <a:spLocks noGrp="1" noChangeArrowheads="1"/>
          </p:cNvSpPr>
          <p:nvPr>
            <p:ph type="ctrTitle"/>
          </p:nvPr>
        </p:nvSpPr>
        <p:spPr>
          <a:xfrm>
            <a:off x="609600" y="2286000"/>
            <a:ext cx="7723188" cy="1905000"/>
          </a:xfrm>
        </p:spPr>
        <p:txBody>
          <a:bodyPr>
            <a:normAutofit/>
          </a:bodyPr>
          <a:lstStyle/>
          <a:p>
            <a:pPr algn="ctr"/>
            <a:r>
              <a:rPr lang="en-US" dirty="0" smtClean="0"/>
              <a:t>XML and</a:t>
            </a:r>
            <a:br>
              <a:rPr lang="en-US" dirty="0" smtClean="0"/>
            </a:br>
            <a:r>
              <a:rPr lang="en-US" dirty="0" smtClean="0"/>
              <a:t>Relational </a:t>
            </a:r>
            <a:r>
              <a:rPr lang="en-US" dirty="0"/>
              <a:t>Databases</a:t>
            </a:r>
          </a:p>
        </p:txBody>
      </p:sp>
      <p:sp>
        <p:nvSpPr>
          <p:cNvPr id="262148" name="Text Box 4"/>
          <p:cNvSpPr txBox="1">
            <a:spLocks noChangeArrowheads="1"/>
          </p:cNvSpPr>
          <p:nvPr/>
        </p:nvSpPr>
        <p:spPr bwMode="auto">
          <a:xfrm>
            <a:off x="5181600" y="6046390"/>
            <a:ext cx="3758484" cy="654025"/>
          </a:xfrm>
          <a:prstGeom prst="rect">
            <a:avLst/>
          </a:prstGeom>
          <a:noFill/>
          <a:ln w="12700" cap="sq">
            <a:noFill/>
            <a:miter lim="800000"/>
            <a:headEnd type="none" w="sm" len="sm"/>
            <a:tailEnd type="none" w="sm" len="sm"/>
          </a:ln>
          <a:effectLst>
            <a:outerShdw blurRad="50800" dist="38100" dir="2700000" algn="tl" rotWithShape="0">
              <a:prstClr val="black">
                <a:alpha val="40000"/>
              </a:prstClr>
            </a:outerShdw>
          </a:effectLst>
        </p:spPr>
        <p:txBody>
          <a:bodyPr wrap="square">
            <a:spAutoFit/>
            <a:scene3d>
              <a:camera prst="orthographicFront"/>
              <a:lightRig rig="threePt" dir="t"/>
            </a:scene3d>
            <a:sp3d extrusionH="57150">
              <a:bevelT w="69850" h="38100" prst="cross"/>
            </a:sp3d>
          </a:bodyPr>
          <a:lstStyle/>
          <a:p>
            <a:pPr>
              <a:lnSpc>
                <a:spcPct val="90000"/>
              </a:lnSpc>
            </a:pPr>
            <a:r>
              <a:rPr kumimoji="0" lang="en-US" sz="2000" b="1" spc="100" dirty="0">
                <a:solidFill>
                  <a:schemeClr val="tx1">
                    <a:lumMod val="75000"/>
                  </a:schemeClr>
                </a:solidFill>
              </a:rPr>
              <a:t>Eric M. Wilson</a:t>
            </a:r>
          </a:p>
          <a:p>
            <a:pPr>
              <a:lnSpc>
                <a:spcPct val="90000"/>
              </a:lnSpc>
            </a:pPr>
            <a:r>
              <a:rPr kumimoji="0" lang="en-US" sz="2000" b="1" spc="100" dirty="0" smtClean="0">
                <a:solidFill>
                  <a:schemeClr val="tx1">
                    <a:lumMod val="75000"/>
                  </a:schemeClr>
                </a:solidFill>
              </a:rPr>
              <a:t>ewilson@datazulu.com</a:t>
            </a:r>
            <a:endParaRPr kumimoji="0" lang="en-US" sz="2000" b="1" spc="100" dirty="0">
              <a:solidFill>
                <a:schemeClr val="tx1">
                  <a:lumMod val="75000"/>
                </a:schemeClr>
              </a:solidFill>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p:txBody>
          <a:bodyPr/>
          <a:lstStyle/>
          <a:p>
            <a:fld id="{641003DA-A3DC-4DE2-AA7E-7B654B9E79DE}" type="slidenum">
              <a:rPr lang="en-US"/>
              <a:pPr/>
              <a:t>20</a:t>
            </a:fld>
            <a:endParaRPr lang="en-US"/>
          </a:p>
        </p:txBody>
      </p:sp>
      <p:sp>
        <p:nvSpPr>
          <p:cNvPr id="441346" name="Rectangle 2"/>
          <p:cNvSpPr>
            <a:spLocks noGrp="1" noChangeArrowheads="1"/>
          </p:cNvSpPr>
          <p:nvPr>
            <p:ph type="title"/>
          </p:nvPr>
        </p:nvSpPr>
        <p:spPr/>
        <p:txBody>
          <a:bodyPr>
            <a:normAutofit/>
          </a:bodyPr>
          <a:lstStyle/>
          <a:p>
            <a:r>
              <a:rPr lang="en-US" sz="4000" dirty="0"/>
              <a:t>Relational </a:t>
            </a:r>
            <a:r>
              <a:rPr lang="en-US" sz="4000" dirty="0" smtClean="0"/>
              <a:t>/ XML   —</a:t>
            </a:r>
            <a:r>
              <a:rPr lang="en-US" sz="4000" i="1" dirty="0" smtClean="0"/>
              <a:t>Structure</a:t>
            </a:r>
            <a:endParaRPr lang="en-US" sz="4000" i="1" dirty="0"/>
          </a:p>
        </p:txBody>
      </p:sp>
      <p:sp>
        <p:nvSpPr>
          <p:cNvPr id="17" name="Footer Placeholder 16"/>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sp>
        <p:nvSpPr>
          <p:cNvPr id="441362" name="Rectangle 18"/>
          <p:cNvSpPr>
            <a:spLocks noGrp="1" noChangeArrowheads="1"/>
          </p:cNvSpPr>
          <p:nvPr>
            <p:ph type="body" sz="half" idx="4294967295"/>
          </p:nvPr>
        </p:nvSpPr>
        <p:spPr>
          <a:xfrm>
            <a:off x="533400" y="4572000"/>
            <a:ext cx="3886200" cy="1553496"/>
          </a:xfrm>
        </p:spPr>
        <p:txBody>
          <a:bodyPr>
            <a:normAutofit fontScale="92500" lnSpcReduction="10000"/>
          </a:bodyPr>
          <a:lstStyle/>
          <a:p>
            <a:pPr>
              <a:buFont typeface="Wingdings" pitchFamily="2" charset="2"/>
              <a:buNone/>
            </a:pPr>
            <a:r>
              <a:rPr lang="en-US" sz="1800" dirty="0"/>
              <a:t>Relational Database</a:t>
            </a:r>
          </a:p>
          <a:p>
            <a:r>
              <a:rPr lang="en-US" sz="1800" dirty="0"/>
              <a:t>Database = Relation(s)</a:t>
            </a:r>
          </a:p>
          <a:p>
            <a:r>
              <a:rPr lang="en-US" sz="1800" dirty="0"/>
              <a:t>Relation = Header + Tuple(s)</a:t>
            </a:r>
          </a:p>
          <a:p>
            <a:r>
              <a:rPr lang="en-US" sz="1800" dirty="0"/>
              <a:t>Tuple = Attribute(s) + Value(s</a:t>
            </a:r>
            <a:r>
              <a:rPr lang="en-US" sz="1800" dirty="0" smtClean="0"/>
              <a:t>)</a:t>
            </a:r>
          </a:p>
          <a:p>
            <a:r>
              <a:rPr lang="en-US" sz="1800" dirty="0" smtClean="0"/>
              <a:t>Header provides meaning</a:t>
            </a:r>
            <a:endParaRPr lang="en-US" sz="1800" dirty="0"/>
          </a:p>
        </p:txBody>
      </p:sp>
      <p:sp>
        <p:nvSpPr>
          <p:cNvPr id="441365" name="AutoShape 21"/>
          <p:cNvSpPr>
            <a:spLocks noChangeArrowheads="1"/>
          </p:cNvSpPr>
          <p:nvPr/>
        </p:nvSpPr>
        <p:spPr bwMode="auto">
          <a:xfrm>
            <a:off x="533400" y="1447800"/>
            <a:ext cx="3733800" cy="3048000"/>
          </a:xfrm>
          <a:prstGeom prst="roundRect">
            <a:avLst>
              <a:gd name="adj" fmla="val 2981"/>
            </a:avLst>
          </a:prstGeom>
          <a:solidFill>
            <a:schemeClr val="tx1"/>
          </a:solidFill>
          <a:ln w="12700" cap="sq">
            <a:noFill/>
            <a:round/>
            <a:headEnd type="none" w="sm" len="sm"/>
            <a:tailEnd type="none" w="sm" len="sm"/>
          </a:ln>
          <a:effectLst>
            <a:innerShdw blurRad="114300">
              <a:prstClr val="black"/>
            </a:innerShdw>
          </a:effectLst>
        </p:spPr>
        <p:txBody>
          <a:bodyPr wrap="none" anchor="ctr"/>
          <a:lstStyle/>
          <a:p>
            <a:endParaRPr lang="en-US"/>
          </a:p>
        </p:txBody>
      </p:sp>
      <p:pic>
        <p:nvPicPr>
          <p:cNvPr id="441364" name="Picture 20"/>
          <p:cNvPicPr>
            <a:picLocks noChangeAspect="1" noChangeArrowheads="1"/>
          </p:cNvPicPr>
          <p:nvPr/>
        </p:nvPicPr>
        <p:blipFill>
          <a:blip r:embed="rId3" cstate="print"/>
          <a:srcRect/>
          <a:stretch>
            <a:fillRect/>
          </a:stretch>
        </p:blipFill>
        <p:spPr bwMode="auto">
          <a:xfrm>
            <a:off x="1981200" y="1676400"/>
            <a:ext cx="812800" cy="1219200"/>
          </a:xfrm>
          <a:prstGeom prst="rect">
            <a:avLst/>
          </a:prstGeom>
          <a:noFill/>
          <a:ln w="12700" cap="sq">
            <a:noFill/>
            <a:miter lim="800000"/>
            <a:headEnd type="none" w="sm" len="sm"/>
            <a:tailEnd type="none" w="sm" len="sm"/>
          </a:ln>
          <a:effectLst/>
        </p:spPr>
      </p:pic>
      <p:pic>
        <p:nvPicPr>
          <p:cNvPr id="441366" name="Picture 22"/>
          <p:cNvPicPr>
            <a:picLocks noChangeAspect="1" noChangeArrowheads="1"/>
          </p:cNvPicPr>
          <p:nvPr/>
        </p:nvPicPr>
        <p:blipFill>
          <a:blip r:embed="rId4" cstate="print"/>
          <a:srcRect/>
          <a:stretch>
            <a:fillRect/>
          </a:stretch>
        </p:blipFill>
        <p:spPr bwMode="auto">
          <a:xfrm>
            <a:off x="628650" y="3200400"/>
            <a:ext cx="3581400" cy="1023938"/>
          </a:xfrm>
          <a:prstGeom prst="rect">
            <a:avLst/>
          </a:prstGeom>
          <a:noFill/>
          <a:ln w="12700" cap="sq">
            <a:noFill/>
            <a:miter lim="800000"/>
            <a:headEnd type="none" w="sm" len="sm"/>
            <a:tailEnd type="none" w="sm" len="sm"/>
          </a:ln>
          <a:effectLst/>
        </p:spPr>
      </p:pic>
      <p:sp>
        <p:nvSpPr>
          <p:cNvPr id="441367" name="AutoShape 23"/>
          <p:cNvSpPr>
            <a:spLocks noChangeArrowheads="1"/>
          </p:cNvSpPr>
          <p:nvPr/>
        </p:nvSpPr>
        <p:spPr bwMode="auto">
          <a:xfrm>
            <a:off x="4876800" y="1447800"/>
            <a:ext cx="3733800" cy="3048000"/>
          </a:xfrm>
          <a:prstGeom prst="roundRect">
            <a:avLst>
              <a:gd name="adj" fmla="val 2981"/>
            </a:avLst>
          </a:prstGeom>
          <a:solidFill>
            <a:schemeClr val="tx1"/>
          </a:solidFill>
          <a:ln w="12700" cap="sq">
            <a:noFill/>
            <a:round/>
            <a:headEnd type="none" w="sm" len="sm"/>
            <a:tailEnd type="none" w="sm" len="sm"/>
          </a:ln>
          <a:effectLst>
            <a:innerShdw blurRad="114300">
              <a:prstClr val="black"/>
            </a:innerShdw>
          </a:effectLst>
        </p:spPr>
        <p:txBody>
          <a:bodyPr wrap="none" anchor="ctr"/>
          <a:lstStyle/>
          <a:p>
            <a:endParaRPr lang="en-US"/>
          </a:p>
        </p:txBody>
      </p:sp>
      <p:pic>
        <p:nvPicPr>
          <p:cNvPr id="441368" name="Picture 24"/>
          <p:cNvPicPr>
            <a:picLocks noChangeAspect="1" noChangeArrowheads="1"/>
          </p:cNvPicPr>
          <p:nvPr/>
        </p:nvPicPr>
        <p:blipFill>
          <a:blip r:embed="rId5" cstate="print"/>
          <a:srcRect/>
          <a:stretch>
            <a:fillRect/>
          </a:stretch>
        </p:blipFill>
        <p:spPr bwMode="auto">
          <a:xfrm>
            <a:off x="5029200" y="1897063"/>
            <a:ext cx="3400425" cy="160337"/>
          </a:xfrm>
          <a:prstGeom prst="rect">
            <a:avLst/>
          </a:prstGeom>
          <a:noFill/>
          <a:ln w="12700" cap="sq">
            <a:noFill/>
            <a:miter lim="800000"/>
            <a:headEnd type="none" w="sm" len="sm"/>
            <a:tailEnd type="none" w="sm" len="sm"/>
          </a:ln>
          <a:effectLst/>
        </p:spPr>
      </p:pic>
      <p:sp>
        <p:nvSpPr>
          <p:cNvPr id="441369" name="Rectangle 25"/>
          <p:cNvSpPr>
            <a:spLocks noChangeArrowheads="1"/>
          </p:cNvSpPr>
          <p:nvPr/>
        </p:nvSpPr>
        <p:spPr bwMode="auto">
          <a:xfrm>
            <a:off x="136525" y="6553200"/>
            <a:ext cx="92075" cy="92075"/>
          </a:xfrm>
          <a:prstGeom prst="rect">
            <a:avLst/>
          </a:prstGeom>
          <a:solidFill>
            <a:srgbClr val="6A8CB6"/>
          </a:solidFill>
          <a:ln w="12700" cap="sq">
            <a:noFill/>
            <a:miter lim="800000"/>
            <a:headEnd type="none" w="sm" len="sm"/>
            <a:tailEnd type="none" w="sm" len="sm"/>
          </a:ln>
          <a:effectLst/>
        </p:spPr>
        <p:txBody>
          <a:bodyPr wrap="none" anchor="ctr"/>
          <a:lstStyle/>
          <a:p>
            <a:endParaRPr lang="en-US"/>
          </a:p>
        </p:txBody>
      </p:sp>
      <p:pic>
        <p:nvPicPr>
          <p:cNvPr id="441371" name="Picture 27"/>
          <p:cNvPicPr>
            <a:picLocks noChangeAspect="1" noChangeArrowheads="1"/>
          </p:cNvPicPr>
          <p:nvPr/>
        </p:nvPicPr>
        <p:blipFill>
          <a:blip r:embed="rId6" cstate="print"/>
          <a:srcRect/>
          <a:stretch>
            <a:fillRect/>
          </a:stretch>
        </p:blipFill>
        <p:spPr bwMode="auto">
          <a:xfrm>
            <a:off x="5029200" y="2438400"/>
            <a:ext cx="3505200" cy="298315"/>
          </a:xfrm>
          <a:prstGeom prst="rect">
            <a:avLst/>
          </a:prstGeom>
          <a:noFill/>
          <a:ln w="12700" cap="sq">
            <a:noFill/>
            <a:miter lim="800000"/>
            <a:headEnd type="none" w="sm" len="sm"/>
            <a:tailEnd type="none" w="sm" len="sm"/>
          </a:ln>
          <a:effectLst/>
        </p:spPr>
      </p:pic>
      <p:pic>
        <p:nvPicPr>
          <p:cNvPr id="441372" name="Picture 28"/>
          <p:cNvPicPr>
            <a:picLocks noChangeAspect="1" noChangeArrowheads="1"/>
          </p:cNvPicPr>
          <p:nvPr/>
        </p:nvPicPr>
        <p:blipFill>
          <a:blip r:embed="rId7" cstate="print"/>
          <a:srcRect/>
          <a:stretch>
            <a:fillRect/>
          </a:stretch>
        </p:blipFill>
        <p:spPr bwMode="auto">
          <a:xfrm>
            <a:off x="5057775" y="3071813"/>
            <a:ext cx="3505200" cy="1347787"/>
          </a:xfrm>
          <a:prstGeom prst="rect">
            <a:avLst/>
          </a:prstGeom>
          <a:noFill/>
          <a:ln w="12700" cap="sq">
            <a:noFill/>
            <a:miter lim="800000"/>
            <a:headEnd type="none" w="sm" len="sm"/>
            <a:tailEnd type="none" w="sm" len="sm"/>
          </a:ln>
          <a:effectLst/>
        </p:spPr>
      </p:pic>
      <p:sp>
        <p:nvSpPr>
          <p:cNvPr id="441373" name="Rectangle 29"/>
          <p:cNvSpPr>
            <a:spLocks noChangeArrowheads="1"/>
          </p:cNvSpPr>
          <p:nvPr/>
        </p:nvSpPr>
        <p:spPr bwMode="auto">
          <a:xfrm>
            <a:off x="5000625" y="1905000"/>
            <a:ext cx="1600200" cy="152400"/>
          </a:xfrm>
          <a:prstGeom prst="rect">
            <a:avLst/>
          </a:prstGeom>
          <a:solidFill>
            <a:schemeClr val="tx1"/>
          </a:solidFill>
          <a:ln w="12700" cap="sq">
            <a:solidFill>
              <a:schemeClr val="tx1"/>
            </a:solidFill>
            <a:miter lim="800000"/>
            <a:headEnd type="none" w="sm" len="sm"/>
            <a:tailEnd type="none" w="sm" len="sm"/>
          </a:ln>
          <a:effectLst/>
        </p:spPr>
        <p:txBody>
          <a:bodyPr wrap="none" anchor="ctr"/>
          <a:lstStyle/>
          <a:p>
            <a:endParaRPr lang="en-US"/>
          </a:p>
        </p:txBody>
      </p:sp>
      <p:sp>
        <p:nvSpPr>
          <p:cNvPr id="441374" name="Rectangle 30"/>
          <p:cNvSpPr>
            <a:spLocks noChangeArrowheads="1"/>
          </p:cNvSpPr>
          <p:nvPr/>
        </p:nvSpPr>
        <p:spPr bwMode="auto">
          <a:xfrm>
            <a:off x="6759575" y="1905000"/>
            <a:ext cx="1698625" cy="152400"/>
          </a:xfrm>
          <a:prstGeom prst="rect">
            <a:avLst/>
          </a:prstGeom>
          <a:solidFill>
            <a:schemeClr val="tx1"/>
          </a:solidFill>
          <a:ln w="12700" cap="sq">
            <a:solidFill>
              <a:schemeClr val="tx1"/>
            </a:solidFill>
            <a:miter lim="800000"/>
            <a:headEnd type="none" w="sm" len="sm"/>
            <a:tailEnd type="none" w="sm" len="sm"/>
          </a:ln>
          <a:effectLst/>
        </p:spPr>
        <p:txBody>
          <a:bodyPr wrap="none" anchor="ctr"/>
          <a:lstStyle/>
          <a:p>
            <a:endParaRPr lang="en-US"/>
          </a:p>
        </p:txBody>
      </p:sp>
      <p:sp>
        <p:nvSpPr>
          <p:cNvPr id="18" name="Rectangle 18"/>
          <p:cNvSpPr txBox="1">
            <a:spLocks noChangeArrowheads="1"/>
          </p:cNvSpPr>
          <p:nvPr/>
        </p:nvSpPr>
        <p:spPr>
          <a:xfrm>
            <a:off x="4876800" y="4572000"/>
            <a:ext cx="4038600" cy="1553496"/>
          </a:xfrm>
          <a:prstGeom prst="rect">
            <a:avLst/>
          </a:prstGeom>
        </p:spPr>
        <p:txBody>
          <a:bodyPr vert="horz">
            <a:normAutofit fontScale="92500" lnSpcReduction="10000"/>
          </a:bodyPr>
          <a:lstStyle/>
          <a:p>
            <a:pPr marL="403225" marR="0" lvl="0" indent="-293688" algn="l" defTabSz="914400" rtl="0" eaLnBrk="1" fontAlgn="auto" latinLnBrk="0" hangingPunct="1">
              <a:lnSpc>
                <a:spcPct val="100000"/>
              </a:lnSpc>
              <a:spcBef>
                <a:spcPts val="400"/>
              </a:spcBef>
              <a:spcAft>
                <a:spcPts val="0"/>
              </a:spcAft>
              <a:buClr>
                <a:srgbClr val="89D2E3"/>
              </a:buClr>
              <a:buSzPct val="90000"/>
              <a:buFont typeface="Wingdings" pitchFamily="2" charset="2"/>
              <a:buNone/>
              <a:tabLst/>
              <a:defRPr/>
            </a:pPr>
            <a:r>
              <a:rPr kumimoji="0" lang="en-US" sz="1800" b="0" i="0" u="none" strike="noStrike" kern="1200" cap="none" spc="0" normalizeH="0" baseline="0" noProof="0" dirty="0" smtClean="0">
                <a:ln>
                  <a:noFill/>
                </a:ln>
                <a:solidFill>
                  <a:schemeClr val="tx1"/>
                </a:solidFill>
                <a:effectLst/>
                <a:uLnTx/>
                <a:uFillTx/>
                <a:latin typeface="+mn-lt"/>
                <a:ea typeface="+mn-ea"/>
                <a:cs typeface="+mn-cs"/>
              </a:rPr>
              <a:t>XML Document</a:t>
            </a:r>
          </a:p>
          <a:p>
            <a:pPr marL="403225" marR="0" lvl="0" indent="-293688" algn="l" defTabSz="914400" rtl="0" eaLnBrk="1" fontAlgn="auto" latinLnBrk="0" hangingPunct="1">
              <a:lnSpc>
                <a:spcPct val="100000"/>
              </a:lnSpc>
              <a:spcBef>
                <a:spcPts val="400"/>
              </a:spcBef>
              <a:spcAft>
                <a:spcPts val="0"/>
              </a:spcAft>
              <a:buClr>
                <a:srgbClr val="89D2E3"/>
              </a:buClr>
              <a:buSzPct val="90000"/>
              <a:buFont typeface="Wingdings 2" pitchFamily="18" charset="2"/>
              <a:buChar char=""/>
              <a:tabLst/>
              <a:defRPr/>
            </a:pPr>
            <a:r>
              <a:rPr kumimoji="0" lang="en-US" sz="1800" b="0" i="0" u="none" strike="noStrike" kern="1200" cap="none" spc="0" normalizeH="0" baseline="0" noProof="0" dirty="0" smtClean="0">
                <a:ln>
                  <a:noFill/>
                </a:ln>
                <a:solidFill>
                  <a:schemeClr val="tx1"/>
                </a:solidFill>
                <a:effectLst/>
                <a:uLnTx/>
                <a:uFillTx/>
                <a:latin typeface="+mn-lt"/>
                <a:ea typeface="+mn-ea"/>
                <a:cs typeface="+mn-cs"/>
              </a:rPr>
              <a:t>Hierarchical</a:t>
            </a:r>
          </a:p>
          <a:p>
            <a:pPr marL="403225" marR="0" lvl="0" indent="-293688" algn="l" defTabSz="914400" rtl="0" eaLnBrk="1" fontAlgn="auto" latinLnBrk="0" hangingPunct="1">
              <a:lnSpc>
                <a:spcPct val="100000"/>
              </a:lnSpc>
              <a:spcBef>
                <a:spcPts val="400"/>
              </a:spcBef>
              <a:spcAft>
                <a:spcPts val="0"/>
              </a:spcAft>
              <a:buClr>
                <a:srgbClr val="89D2E3"/>
              </a:buClr>
              <a:buSzPct val="90000"/>
              <a:buFont typeface="Wingdings 2" pitchFamily="18" charset="2"/>
              <a:buChar char=""/>
              <a:tabLst/>
              <a:defRPr/>
            </a:pPr>
            <a:r>
              <a:rPr kumimoji="0" lang="en-US" sz="1800" b="0" i="0" u="none" strike="noStrike" kern="1200" cap="none" spc="0" normalizeH="0" baseline="0" noProof="0" dirty="0" smtClean="0">
                <a:ln>
                  <a:noFill/>
                </a:ln>
                <a:solidFill>
                  <a:schemeClr val="tx1"/>
                </a:solidFill>
                <a:effectLst/>
                <a:uLnTx/>
                <a:uFillTx/>
                <a:latin typeface="+mn-lt"/>
                <a:ea typeface="+mn-ea"/>
                <a:cs typeface="+mn-cs"/>
              </a:rPr>
              <a:t>Document = Segments, Nodes</a:t>
            </a:r>
          </a:p>
          <a:p>
            <a:pPr marL="403225" marR="0" lvl="0" indent="-293688" algn="l" defTabSz="914400" rtl="0" eaLnBrk="1" fontAlgn="auto" latinLnBrk="0" hangingPunct="1">
              <a:lnSpc>
                <a:spcPct val="100000"/>
              </a:lnSpc>
              <a:spcBef>
                <a:spcPts val="400"/>
              </a:spcBef>
              <a:spcAft>
                <a:spcPts val="0"/>
              </a:spcAft>
              <a:buClr>
                <a:srgbClr val="89D2E3"/>
              </a:buClr>
              <a:buSzPct val="90000"/>
              <a:buFont typeface="Wingdings 2" pitchFamily="18" charset="2"/>
              <a:buChar char=""/>
              <a:tabLst/>
              <a:defRPr/>
            </a:pPr>
            <a:r>
              <a:rPr kumimoji="0" lang="en-US" sz="1800" b="0" i="0" u="none" strike="noStrike" kern="1200" cap="none" spc="0" normalizeH="0" baseline="0" noProof="0" dirty="0" smtClean="0">
                <a:ln>
                  <a:noFill/>
                </a:ln>
                <a:solidFill>
                  <a:schemeClr val="tx1"/>
                </a:solidFill>
                <a:effectLst/>
                <a:uLnTx/>
                <a:uFillTx/>
                <a:latin typeface="+mn-lt"/>
                <a:ea typeface="+mn-ea"/>
                <a:cs typeface="+mn-cs"/>
              </a:rPr>
              <a:t>Node = Name, Attributes, Value</a:t>
            </a:r>
          </a:p>
          <a:p>
            <a:pPr marL="403225" marR="0" lvl="0" indent="-293688" algn="l" defTabSz="914400" rtl="0" eaLnBrk="1" fontAlgn="auto" latinLnBrk="0" hangingPunct="1">
              <a:lnSpc>
                <a:spcPct val="100000"/>
              </a:lnSpc>
              <a:spcBef>
                <a:spcPts val="400"/>
              </a:spcBef>
              <a:spcAft>
                <a:spcPts val="0"/>
              </a:spcAft>
              <a:buClr>
                <a:srgbClr val="89D2E3"/>
              </a:buClr>
              <a:buSzPct val="90000"/>
              <a:buFont typeface="Wingdings 2" pitchFamily="18" charset="2"/>
              <a:buChar char=""/>
              <a:tabLst/>
              <a:defRPr/>
            </a:pPr>
            <a:r>
              <a:rPr kumimoji="0" lang="en-US" sz="1800" b="0" i="0" u="none" strike="noStrike" kern="1200" cap="none" spc="0" normalizeH="0" baseline="0" noProof="0" dirty="0" smtClean="0">
                <a:ln>
                  <a:noFill/>
                </a:ln>
                <a:solidFill>
                  <a:schemeClr val="tx1"/>
                </a:solidFill>
                <a:effectLst/>
                <a:uLnTx/>
                <a:uFillTx/>
                <a:latin typeface="+mn-lt"/>
                <a:ea typeface="+mn-ea"/>
                <a:cs typeface="+mn-cs"/>
              </a:rPr>
              <a:t>Tags provide</a:t>
            </a:r>
            <a:r>
              <a:rPr kumimoji="0" lang="en-US" sz="1800" b="0" i="0" u="none" strike="noStrike" kern="1200" cap="none" spc="0" normalizeH="0" noProof="0" dirty="0" smtClean="0">
                <a:ln>
                  <a:noFill/>
                </a:ln>
                <a:solidFill>
                  <a:schemeClr val="tx1"/>
                </a:solidFill>
                <a:effectLst/>
                <a:uLnTx/>
                <a:uFillTx/>
                <a:latin typeface="+mn-lt"/>
                <a:ea typeface="+mn-ea"/>
                <a:cs typeface="+mn-cs"/>
              </a:rPr>
              <a:t> meaning</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19" name="Oval 18"/>
          <p:cNvSpPr/>
          <p:nvPr/>
        </p:nvSpPr>
        <p:spPr>
          <a:xfrm>
            <a:off x="4962728" y="2305456"/>
            <a:ext cx="914400" cy="381000"/>
          </a:xfrm>
          <a:prstGeom prst="ellipse">
            <a:avLst/>
          </a:prstGeom>
          <a:noFill/>
          <a:ln w="15875">
            <a:solidFill>
              <a:schemeClr val="accent3"/>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533400" y="3247416"/>
            <a:ext cx="3733800" cy="381000"/>
          </a:xfrm>
          <a:prstGeom prst="ellipse">
            <a:avLst/>
          </a:prstGeom>
          <a:noFill/>
          <a:ln w="15875">
            <a:solidFill>
              <a:schemeClr val="accent3"/>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685800" y="2895600"/>
            <a:ext cx="3429000" cy="307777"/>
          </a:xfrm>
          <a:prstGeom prst="rect">
            <a:avLst/>
          </a:prstGeom>
          <a:noFill/>
        </p:spPr>
        <p:txBody>
          <a:bodyPr wrap="square" rtlCol="0">
            <a:spAutoFit/>
          </a:bodyPr>
          <a:lstStyle/>
          <a:p>
            <a:pPr algn="ctr"/>
            <a:r>
              <a:rPr lang="en-US" sz="1400" u="sng" dirty="0" smtClean="0">
                <a:solidFill>
                  <a:schemeClr val="accent1">
                    <a:lumMod val="75000"/>
                  </a:schemeClr>
                </a:solidFill>
                <a:latin typeface="Arial" pitchFamily="34" charset="0"/>
                <a:cs typeface="Arial" pitchFamily="34" charset="0"/>
              </a:rPr>
              <a:t>  x  </a:t>
            </a:r>
            <a:r>
              <a:rPr lang="en-US" sz="1400" dirty="0" smtClean="0">
                <a:solidFill>
                  <a:schemeClr val="accent1">
                    <a:lumMod val="75000"/>
                  </a:schemeClr>
                </a:solidFill>
                <a:latin typeface="Arial" pitchFamily="34" charset="0"/>
                <a:cs typeface="Arial" pitchFamily="34" charset="0"/>
              </a:rPr>
              <a:t> is the square root of </a:t>
            </a:r>
            <a:r>
              <a:rPr lang="en-US" sz="1400" u="sng" dirty="0" smtClean="0">
                <a:solidFill>
                  <a:schemeClr val="accent1">
                    <a:lumMod val="75000"/>
                  </a:schemeClr>
                </a:solidFill>
                <a:latin typeface="Arial" pitchFamily="34" charset="0"/>
                <a:cs typeface="Arial" pitchFamily="34" charset="0"/>
              </a:rPr>
              <a:t>  y  </a:t>
            </a:r>
            <a:r>
              <a:rPr lang="en-US" sz="1400" dirty="0" smtClean="0">
                <a:solidFill>
                  <a:schemeClr val="accent1">
                    <a:lumMod val="75000"/>
                  </a:schemeClr>
                </a:solidFill>
                <a:latin typeface="Arial" pitchFamily="34" charset="0"/>
                <a:cs typeface="Arial" pitchFamily="34" charset="0"/>
              </a:rPr>
              <a:t>.</a:t>
            </a:r>
            <a:r>
              <a:rPr lang="en-US" sz="1400" u="sng" dirty="0" smtClean="0">
                <a:solidFill>
                  <a:schemeClr val="accent1">
                    <a:lumMod val="75000"/>
                  </a:schemeClr>
                </a:solidFill>
                <a:latin typeface="Arial" pitchFamily="34" charset="0"/>
                <a:cs typeface="Arial" pitchFamily="34" charset="0"/>
              </a:rPr>
              <a:t>  </a:t>
            </a:r>
            <a:endParaRPr lang="en-US" sz="1400" u="sng" dirty="0">
              <a:solidFill>
                <a:schemeClr val="accent1">
                  <a:lumMod val="75000"/>
                </a:schemeClr>
              </a:solidFill>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41366"/>
                                        </p:tgtEl>
                                        <p:attrNameLst>
                                          <p:attrName>style.visibility</p:attrName>
                                        </p:attrNameLst>
                                      </p:cBhvr>
                                      <p:to>
                                        <p:strVal val="visible"/>
                                      </p:to>
                                    </p:set>
                                  </p:childTnLst>
                                </p:cTn>
                              </p:par>
                              <p:par>
                                <p:cTn id="11" presetID="1" presetClass="exit" presetSubtype="0" fill="hold" grpId="1" nodeType="withEffect">
                                  <p:stCondLst>
                                    <p:cond delay="0"/>
                                  </p:stCondLst>
                                  <p:childTnLst>
                                    <p:set>
                                      <p:cBhvr>
                                        <p:cTn id="12" dur="1" fill="hold">
                                          <p:stCondLst>
                                            <p:cond delay="0"/>
                                          </p:stCondLst>
                                        </p:cTn>
                                        <p:tgtEl>
                                          <p:spTgt spid="2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4136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4136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4137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41373"/>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4136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9" presetClass="exit" presetSubtype="0" fill="hold" grpId="1" nodeType="clickEffect">
                                  <p:stCondLst>
                                    <p:cond delay="0"/>
                                  </p:stCondLst>
                                  <p:childTnLst>
                                    <p:animEffect transition="out" filter="dissolve">
                                      <p:cBhvr>
                                        <p:cTn id="32" dur="500"/>
                                        <p:tgtEl>
                                          <p:spTgt spid="441374"/>
                                        </p:tgtEl>
                                      </p:cBhvr>
                                    </p:animEffect>
                                    <p:set>
                                      <p:cBhvr>
                                        <p:cTn id="33" dur="1" fill="hold">
                                          <p:stCondLst>
                                            <p:cond delay="499"/>
                                          </p:stCondLst>
                                        </p:cTn>
                                        <p:tgtEl>
                                          <p:spTgt spid="441374"/>
                                        </p:tgtEl>
                                        <p:attrNameLst>
                                          <p:attrName>style.visibility</p:attrName>
                                        </p:attrNameLst>
                                      </p:cBhvr>
                                      <p:to>
                                        <p:strVal val="hidden"/>
                                      </p:to>
                                    </p:set>
                                  </p:childTnLst>
                                </p:cTn>
                              </p:par>
                              <p:par>
                                <p:cTn id="34" presetID="9" presetClass="exit" presetSubtype="0" fill="hold" grpId="1" nodeType="withEffect">
                                  <p:stCondLst>
                                    <p:cond delay="0"/>
                                  </p:stCondLst>
                                  <p:childTnLst>
                                    <p:animEffect transition="out" filter="dissolve">
                                      <p:cBhvr>
                                        <p:cTn id="35" dur="500"/>
                                        <p:tgtEl>
                                          <p:spTgt spid="441373"/>
                                        </p:tgtEl>
                                      </p:cBhvr>
                                    </p:animEffect>
                                    <p:set>
                                      <p:cBhvr>
                                        <p:cTn id="36" dur="1" fill="hold">
                                          <p:stCondLst>
                                            <p:cond delay="499"/>
                                          </p:stCondLst>
                                        </p:cTn>
                                        <p:tgtEl>
                                          <p:spTgt spid="441373"/>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441371"/>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4137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41369"/>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8">
                                            <p:txEl>
                                              <p:pRg st="0" end="0"/>
                                            </p:txEl>
                                          </p:spTgt>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8">
                                            <p:txEl>
                                              <p:pRg st="1" end="1"/>
                                            </p:txEl>
                                          </p:spTgt>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8">
                                            <p:txEl>
                                              <p:pRg st="2" end="2"/>
                                            </p:txEl>
                                          </p:spTgt>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8">
                                            <p:txEl>
                                              <p:pRg st="3" end="3"/>
                                            </p:txEl>
                                          </p:spTgt>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8">
                                            <p:txEl>
                                              <p:pRg st="4" end="4"/>
                                            </p:txEl>
                                          </p:spTgt>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1362" grpId="0" uiExpand="1" build="p"/>
      <p:bldP spid="441367" grpId="0" animBg="1"/>
      <p:bldP spid="441369" grpId="0" animBg="1"/>
      <p:bldP spid="441373" grpId="0" animBg="1"/>
      <p:bldP spid="441373" grpId="1" animBg="1"/>
      <p:bldP spid="441374" grpId="0" animBg="1"/>
      <p:bldP spid="441374" grpId="1" animBg="1"/>
      <p:bldP spid="18" grpId="0" uiExpand="1" build="p"/>
      <p:bldP spid="19" grpId="0" animBg="1"/>
      <p:bldP spid="20" grpId="0" animBg="1"/>
      <p:bldP spid="21" grpId="0"/>
      <p:bldP spid="21"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3"/>
          <p:cNvSpPr>
            <a:spLocks noGrp="1"/>
          </p:cNvSpPr>
          <p:nvPr>
            <p:ph type="sldNum" sz="quarter" idx="12"/>
          </p:nvPr>
        </p:nvSpPr>
        <p:spPr/>
        <p:txBody>
          <a:bodyPr/>
          <a:lstStyle/>
          <a:p>
            <a:fld id="{55AFBBD3-3511-45EB-8BEF-6A5B11260C31}" type="slidenum">
              <a:rPr lang="en-US"/>
              <a:pPr/>
              <a:t>21</a:t>
            </a:fld>
            <a:endParaRPr lang="en-US"/>
          </a:p>
        </p:txBody>
      </p:sp>
      <p:sp>
        <p:nvSpPr>
          <p:cNvPr id="453634" name="Rectangle 2"/>
          <p:cNvSpPr>
            <a:spLocks noGrp="1" noChangeArrowheads="1"/>
          </p:cNvSpPr>
          <p:nvPr>
            <p:ph type="title"/>
          </p:nvPr>
        </p:nvSpPr>
        <p:spPr/>
        <p:txBody>
          <a:bodyPr/>
          <a:lstStyle/>
          <a:p>
            <a:r>
              <a:rPr lang="en-US" dirty="0" smtClean="0"/>
              <a:t>Example — Four Relations</a:t>
            </a:r>
            <a:endParaRPr lang="en-US" dirty="0"/>
          </a:p>
        </p:txBody>
      </p:sp>
      <p:sp>
        <p:nvSpPr>
          <p:cNvPr id="14" name="Footer Placeholder 13"/>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sp>
        <p:nvSpPr>
          <p:cNvPr id="453645" name="AutoShape 13"/>
          <p:cNvSpPr>
            <a:spLocks noChangeArrowheads="1"/>
          </p:cNvSpPr>
          <p:nvPr/>
        </p:nvSpPr>
        <p:spPr bwMode="auto">
          <a:xfrm>
            <a:off x="1981200" y="1447800"/>
            <a:ext cx="4724400" cy="4419600"/>
          </a:xfrm>
          <a:prstGeom prst="roundRect">
            <a:avLst>
              <a:gd name="adj" fmla="val 3736"/>
            </a:avLst>
          </a:prstGeom>
          <a:solidFill>
            <a:schemeClr val="tx1"/>
          </a:solidFill>
          <a:ln w="12700" cap="sq">
            <a:noFill/>
            <a:round/>
            <a:headEnd type="none" w="sm" len="sm"/>
            <a:tailEnd type="none" w="sm" len="sm"/>
          </a:ln>
          <a:effectLst>
            <a:innerShdw blurRad="114300">
              <a:prstClr val="black"/>
            </a:innerShdw>
          </a:effectLst>
        </p:spPr>
        <p:txBody>
          <a:bodyPr wrap="none" anchor="ctr"/>
          <a:lstStyle/>
          <a:p>
            <a:endParaRPr lang="en-US"/>
          </a:p>
        </p:txBody>
      </p:sp>
      <p:sp>
        <p:nvSpPr>
          <p:cNvPr id="453640" name="Line 8"/>
          <p:cNvSpPr>
            <a:spLocks noChangeShapeType="1"/>
          </p:cNvSpPr>
          <p:nvPr/>
        </p:nvSpPr>
        <p:spPr bwMode="auto">
          <a:xfrm>
            <a:off x="2362200" y="2819400"/>
            <a:ext cx="762000" cy="457200"/>
          </a:xfrm>
          <a:prstGeom prst="line">
            <a:avLst/>
          </a:prstGeom>
          <a:noFill/>
          <a:ln w="12700" cap="sq">
            <a:solidFill>
              <a:srgbClr val="333333"/>
            </a:solidFill>
            <a:round/>
            <a:headEnd type="none" w="sm" len="sm"/>
            <a:tailEnd/>
          </a:ln>
          <a:effectLst/>
        </p:spPr>
        <p:txBody>
          <a:bodyPr wrap="none"/>
          <a:lstStyle/>
          <a:p>
            <a:endParaRPr lang="en-US"/>
          </a:p>
        </p:txBody>
      </p:sp>
      <p:sp>
        <p:nvSpPr>
          <p:cNvPr id="453641" name="Line 9"/>
          <p:cNvSpPr>
            <a:spLocks noChangeShapeType="1"/>
          </p:cNvSpPr>
          <p:nvPr/>
        </p:nvSpPr>
        <p:spPr bwMode="auto">
          <a:xfrm flipH="1">
            <a:off x="4343400" y="4038600"/>
            <a:ext cx="76200" cy="304800"/>
          </a:xfrm>
          <a:prstGeom prst="line">
            <a:avLst/>
          </a:prstGeom>
          <a:noFill/>
          <a:ln w="12700" cap="sq">
            <a:solidFill>
              <a:srgbClr val="333333"/>
            </a:solidFill>
            <a:round/>
            <a:headEnd type="none" w="sm" len="sm"/>
            <a:tailEnd/>
          </a:ln>
          <a:effectLst/>
        </p:spPr>
        <p:txBody>
          <a:bodyPr wrap="none"/>
          <a:lstStyle/>
          <a:p>
            <a:endParaRPr lang="en-US"/>
          </a:p>
        </p:txBody>
      </p:sp>
      <p:sp>
        <p:nvSpPr>
          <p:cNvPr id="453642" name="Line 10"/>
          <p:cNvSpPr>
            <a:spLocks noChangeShapeType="1"/>
          </p:cNvSpPr>
          <p:nvPr/>
        </p:nvSpPr>
        <p:spPr bwMode="auto">
          <a:xfrm>
            <a:off x="2286000" y="3962400"/>
            <a:ext cx="962025" cy="342900"/>
          </a:xfrm>
          <a:prstGeom prst="line">
            <a:avLst/>
          </a:prstGeom>
          <a:noFill/>
          <a:ln w="12700" cap="sq">
            <a:solidFill>
              <a:srgbClr val="333333"/>
            </a:solidFill>
            <a:round/>
            <a:headEnd type="none" w="sm" len="sm"/>
            <a:tailEnd/>
          </a:ln>
          <a:effectLst/>
        </p:spPr>
        <p:txBody>
          <a:bodyPr wrap="none"/>
          <a:lstStyle/>
          <a:p>
            <a:endParaRPr lang="en-US"/>
          </a:p>
        </p:txBody>
      </p:sp>
      <p:pic>
        <p:nvPicPr>
          <p:cNvPr id="453643" name="Picture 11"/>
          <p:cNvPicPr>
            <a:picLocks noChangeAspect="1" noChangeArrowheads="1"/>
          </p:cNvPicPr>
          <p:nvPr/>
        </p:nvPicPr>
        <p:blipFill>
          <a:blip r:embed="rId3" cstate="print"/>
          <a:srcRect/>
          <a:stretch>
            <a:fillRect/>
          </a:stretch>
        </p:blipFill>
        <p:spPr bwMode="auto">
          <a:xfrm>
            <a:off x="3070225" y="4310063"/>
            <a:ext cx="2111375" cy="1176337"/>
          </a:xfrm>
          <a:prstGeom prst="rect">
            <a:avLst/>
          </a:prstGeom>
          <a:noFill/>
          <a:ln w="12700" cap="sq">
            <a:noFill/>
            <a:miter lim="800000"/>
            <a:headEnd type="none" w="sm" len="sm"/>
            <a:tailEnd type="none" w="sm" len="sm"/>
          </a:ln>
          <a:effectLst/>
        </p:spPr>
      </p:pic>
      <p:sp>
        <p:nvSpPr>
          <p:cNvPr id="453644" name="Rectangle 12"/>
          <p:cNvSpPr>
            <a:spLocks noChangeArrowheads="1"/>
          </p:cNvSpPr>
          <p:nvPr/>
        </p:nvSpPr>
        <p:spPr bwMode="auto">
          <a:xfrm>
            <a:off x="136525" y="6553200"/>
            <a:ext cx="92075" cy="92075"/>
          </a:xfrm>
          <a:prstGeom prst="rect">
            <a:avLst/>
          </a:prstGeom>
          <a:solidFill>
            <a:srgbClr val="6A8CB6"/>
          </a:solidFill>
          <a:ln w="12700" cap="sq">
            <a:noFill/>
            <a:miter lim="800000"/>
            <a:headEnd type="none" w="sm" len="sm"/>
            <a:tailEnd type="none" w="sm" len="sm"/>
          </a:ln>
          <a:effectLst/>
        </p:spPr>
        <p:txBody>
          <a:bodyPr wrap="none" anchor="ctr"/>
          <a:lstStyle/>
          <a:p>
            <a:endParaRPr lang="en-US"/>
          </a:p>
        </p:txBody>
      </p:sp>
      <p:pic>
        <p:nvPicPr>
          <p:cNvPr id="453648" name="Picture 16"/>
          <p:cNvPicPr>
            <a:picLocks noChangeAspect="1" noChangeArrowheads="1"/>
          </p:cNvPicPr>
          <p:nvPr/>
        </p:nvPicPr>
        <p:blipFill>
          <a:blip r:embed="rId4" cstate="print"/>
          <a:srcRect/>
          <a:stretch>
            <a:fillRect/>
          </a:stretch>
        </p:blipFill>
        <p:spPr bwMode="auto">
          <a:xfrm>
            <a:off x="2209800" y="1809750"/>
            <a:ext cx="1752600" cy="1035050"/>
          </a:xfrm>
          <a:prstGeom prst="rect">
            <a:avLst/>
          </a:prstGeom>
          <a:noFill/>
          <a:ln w="12700" cap="sq">
            <a:noFill/>
            <a:miter lim="800000"/>
            <a:headEnd type="none" w="sm" len="sm"/>
            <a:tailEnd type="none" w="sm" len="sm"/>
          </a:ln>
          <a:effectLst/>
        </p:spPr>
      </p:pic>
      <p:pic>
        <p:nvPicPr>
          <p:cNvPr id="453649" name="Picture 17"/>
          <p:cNvPicPr>
            <a:picLocks noChangeAspect="1" noChangeArrowheads="1"/>
          </p:cNvPicPr>
          <p:nvPr/>
        </p:nvPicPr>
        <p:blipFill>
          <a:blip r:embed="rId5" cstate="print"/>
          <a:srcRect/>
          <a:stretch>
            <a:fillRect/>
          </a:stretch>
        </p:blipFill>
        <p:spPr bwMode="auto">
          <a:xfrm>
            <a:off x="2209800" y="3200400"/>
            <a:ext cx="1828800" cy="808038"/>
          </a:xfrm>
          <a:prstGeom prst="rect">
            <a:avLst/>
          </a:prstGeom>
          <a:noFill/>
          <a:ln w="12700" cap="sq">
            <a:noFill/>
            <a:miter lim="800000"/>
            <a:headEnd type="none" w="sm" len="sm"/>
            <a:tailEnd type="none" w="sm" len="sm"/>
          </a:ln>
          <a:effectLst/>
        </p:spPr>
      </p:pic>
      <p:pic>
        <p:nvPicPr>
          <p:cNvPr id="453638" name="Picture 6"/>
          <p:cNvPicPr>
            <a:picLocks noChangeAspect="1" noChangeArrowheads="1"/>
          </p:cNvPicPr>
          <p:nvPr/>
        </p:nvPicPr>
        <p:blipFill>
          <a:blip r:embed="rId6" cstate="print"/>
          <a:srcRect/>
          <a:stretch>
            <a:fillRect/>
          </a:stretch>
        </p:blipFill>
        <p:spPr bwMode="auto">
          <a:xfrm>
            <a:off x="4302125" y="3024188"/>
            <a:ext cx="2174875" cy="1069975"/>
          </a:xfrm>
          <a:prstGeom prst="rect">
            <a:avLst/>
          </a:prstGeom>
          <a:noFill/>
          <a:ln w="12700" cap="sq">
            <a:noFill/>
            <a:miter lim="800000"/>
            <a:headEnd type="none" w="sm" len="sm"/>
            <a:tailEnd type="none" w="sm" len="sm"/>
          </a:ln>
          <a:effectLst/>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AutoShape 13"/>
          <p:cNvSpPr>
            <a:spLocks noChangeArrowheads="1"/>
          </p:cNvSpPr>
          <p:nvPr/>
        </p:nvSpPr>
        <p:spPr bwMode="auto">
          <a:xfrm>
            <a:off x="1981200" y="1447800"/>
            <a:ext cx="4724400" cy="4419600"/>
          </a:xfrm>
          <a:prstGeom prst="roundRect">
            <a:avLst>
              <a:gd name="adj" fmla="val 3736"/>
            </a:avLst>
          </a:prstGeom>
          <a:solidFill>
            <a:schemeClr val="tx1"/>
          </a:solidFill>
          <a:ln w="12700" cap="sq">
            <a:noFill/>
            <a:round/>
            <a:headEnd type="none" w="sm" len="sm"/>
            <a:tailEnd type="none" w="sm" len="sm"/>
          </a:ln>
          <a:effectLst>
            <a:innerShdw blurRad="114300">
              <a:prstClr val="black"/>
            </a:innerShdw>
          </a:effectLst>
        </p:spPr>
        <p:txBody>
          <a:bodyPr wrap="none" anchor="ctr"/>
          <a:lstStyle/>
          <a:p>
            <a:endParaRPr lang="en-US"/>
          </a:p>
        </p:txBody>
      </p:sp>
      <p:sp>
        <p:nvSpPr>
          <p:cNvPr id="7" name="Slide Number Placeholder 3"/>
          <p:cNvSpPr>
            <a:spLocks noGrp="1"/>
          </p:cNvSpPr>
          <p:nvPr>
            <p:ph type="sldNum" sz="quarter" idx="12"/>
          </p:nvPr>
        </p:nvSpPr>
        <p:spPr/>
        <p:txBody>
          <a:bodyPr/>
          <a:lstStyle/>
          <a:p>
            <a:fld id="{75BC29B5-6B70-4588-BA4E-D292B5C985E0}" type="slidenum">
              <a:rPr lang="en-US"/>
              <a:pPr/>
              <a:t>22</a:t>
            </a:fld>
            <a:endParaRPr lang="en-US"/>
          </a:p>
        </p:txBody>
      </p:sp>
      <p:sp>
        <p:nvSpPr>
          <p:cNvPr id="454658" name="Rectangle 2"/>
          <p:cNvSpPr>
            <a:spLocks noGrp="1" noChangeArrowheads="1"/>
          </p:cNvSpPr>
          <p:nvPr>
            <p:ph type="title"/>
          </p:nvPr>
        </p:nvSpPr>
        <p:spPr/>
        <p:txBody>
          <a:bodyPr/>
          <a:lstStyle/>
          <a:p>
            <a:r>
              <a:rPr lang="en-US" dirty="0" smtClean="0"/>
              <a:t>Example — XML Document</a:t>
            </a:r>
            <a:endParaRPr lang="en-US" dirty="0"/>
          </a:p>
        </p:txBody>
      </p:sp>
      <p:sp>
        <p:nvSpPr>
          <p:cNvPr id="13" name="Footer Placeholder 12"/>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sp>
        <p:nvSpPr>
          <p:cNvPr id="454668" name="Rectangle 12"/>
          <p:cNvSpPr>
            <a:spLocks noChangeArrowheads="1"/>
          </p:cNvSpPr>
          <p:nvPr/>
        </p:nvSpPr>
        <p:spPr bwMode="auto">
          <a:xfrm>
            <a:off x="136525" y="6553200"/>
            <a:ext cx="92075" cy="92075"/>
          </a:xfrm>
          <a:prstGeom prst="rect">
            <a:avLst/>
          </a:prstGeom>
          <a:solidFill>
            <a:srgbClr val="6A8CB6"/>
          </a:solidFill>
          <a:ln w="12700" cap="sq">
            <a:noFill/>
            <a:miter lim="800000"/>
            <a:headEnd type="none" w="sm" len="sm"/>
            <a:tailEnd type="none" w="sm" len="sm"/>
          </a:ln>
          <a:effectLst/>
        </p:spPr>
        <p:txBody>
          <a:bodyPr wrap="none" anchor="ctr"/>
          <a:lstStyle/>
          <a:p>
            <a:endParaRPr lang="en-US"/>
          </a:p>
        </p:txBody>
      </p:sp>
      <p:pic>
        <p:nvPicPr>
          <p:cNvPr id="454671" name="Picture 15"/>
          <p:cNvPicPr>
            <a:picLocks noChangeAspect="1" noChangeArrowheads="1"/>
          </p:cNvPicPr>
          <p:nvPr/>
        </p:nvPicPr>
        <p:blipFill>
          <a:blip r:embed="rId3" cstate="print"/>
          <a:srcRect/>
          <a:stretch>
            <a:fillRect/>
          </a:stretch>
        </p:blipFill>
        <p:spPr bwMode="auto">
          <a:xfrm>
            <a:off x="2209800" y="1739900"/>
            <a:ext cx="4214812" cy="3898900"/>
          </a:xfrm>
          <a:prstGeom prst="rect">
            <a:avLst/>
          </a:prstGeom>
          <a:noFill/>
          <a:ln w="12700" cap="sq">
            <a:noFill/>
            <a:miter lim="800000"/>
            <a:headEnd type="none" w="sm" len="sm"/>
            <a:tailEnd type="none" w="sm" len="sm"/>
          </a:ln>
          <a:effectLst/>
        </p:spPr>
      </p:pic>
      <p:sp>
        <p:nvSpPr>
          <p:cNvPr id="8" name="Folded Corner 7"/>
          <p:cNvSpPr/>
          <p:nvPr/>
        </p:nvSpPr>
        <p:spPr>
          <a:xfrm>
            <a:off x="7010400" y="4419600"/>
            <a:ext cx="1905000" cy="1447800"/>
          </a:xfrm>
          <a:prstGeom prst="foldedCorner">
            <a:avLst/>
          </a:prstGeom>
          <a:solidFill>
            <a:srgbClr val="FFFFCC"/>
          </a:solidFill>
          <a:ln w="127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accent4"/>
                </a:solidFill>
              </a:rPr>
              <a:t>This is the same data!</a:t>
            </a:r>
            <a:endParaRPr lang="en-US" dirty="0">
              <a:solidFill>
                <a:schemeClr val="accent4"/>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9E511A30-EE8E-4323-B522-A533CCF7C4EC}" type="slidenum">
              <a:rPr lang="en-US" smtClean="0"/>
              <a:pPr/>
              <a:t>23</a:t>
            </a:fld>
            <a:endParaRPr lang="en-US"/>
          </a:p>
        </p:txBody>
      </p:sp>
      <p:sp>
        <p:nvSpPr>
          <p:cNvPr id="5" name="Title 4"/>
          <p:cNvSpPr>
            <a:spLocks noGrp="1"/>
          </p:cNvSpPr>
          <p:nvPr>
            <p:ph type="title"/>
          </p:nvPr>
        </p:nvSpPr>
        <p:spPr/>
        <p:txBody>
          <a:bodyPr/>
          <a:lstStyle/>
          <a:p>
            <a:r>
              <a:rPr lang="en-US" dirty="0" smtClean="0"/>
              <a:t>Relational / XML   —</a:t>
            </a:r>
            <a:r>
              <a:rPr lang="en-US" i="1" dirty="0" smtClean="0"/>
              <a:t>Integrity</a:t>
            </a:r>
            <a:endParaRPr lang="en-US" i="1" dirty="0"/>
          </a:p>
        </p:txBody>
      </p:sp>
      <p:sp>
        <p:nvSpPr>
          <p:cNvPr id="4" name="Footer Placeholder 3"/>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graphicFrame>
        <p:nvGraphicFramePr>
          <p:cNvPr id="6" name="Group 126"/>
          <p:cNvGraphicFramePr>
            <a:graphicFrameLocks noGrp="1"/>
          </p:cNvGraphicFramePr>
          <p:nvPr/>
        </p:nvGraphicFramePr>
        <p:xfrm>
          <a:off x="1447800" y="1752600"/>
          <a:ext cx="6248400" cy="3884613"/>
        </p:xfrm>
        <a:graphic>
          <a:graphicData uri="http://schemas.openxmlformats.org/drawingml/2006/table">
            <a:tbl>
              <a:tblPr/>
              <a:tblGrid>
                <a:gridCol w="3200400"/>
                <a:gridCol w="1524000"/>
                <a:gridCol w="1524000"/>
              </a:tblGrid>
              <a:tr h="609600">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endParaRPr kumimoji="1" lang="en-US" sz="2800" b="1" i="0" u="none" strike="noStrike" cap="none" normalizeH="0" baseline="0" dirty="0" smtClean="0">
                        <a:ln>
                          <a:noFill/>
                        </a:ln>
                        <a:solidFill>
                          <a:schemeClr val="tx1"/>
                        </a:solidFill>
                        <a:effectLst/>
                        <a:latin typeface="Calibri" pitchFamily="34" charset="0"/>
                      </a:endParaRPr>
                    </a:p>
                  </a:txBody>
                  <a:tcPr horzOverflow="overflow">
                    <a:lnL cap="flat">
                      <a:noFill/>
                    </a:lnL>
                    <a:lnR>
                      <a:noFill/>
                    </a:lnR>
                    <a:lnT cap="fla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2000" b="1" i="0" u="none" strike="noStrike" cap="none" normalizeH="0" baseline="0" smtClean="0">
                          <a:ln>
                            <a:noFill/>
                          </a:ln>
                          <a:solidFill>
                            <a:schemeClr val="tx1"/>
                          </a:solidFill>
                          <a:effectLst/>
                          <a:latin typeface="Calibri" pitchFamily="34" charset="0"/>
                        </a:rPr>
                        <a:t>Relational</a:t>
                      </a:r>
                    </a:p>
                  </a:txBody>
                  <a:tcPr anchor="b" horzOverflow="overflow">
                    <a:lnL>
                      <a:noFill/>
                    </a:lnL>
                    <a:lnR>
                      <a:noFill/>
                    </a:lnR>
                    <a:lnT cap="fla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2000" b="1" i="0" u="none" strike="noStrike" cap="none" normalizeH="0" baseline="0" dirty="0" smtClean="0">
                          <a:ln>
                            <a:noFill/>
                          </a:ln>
                          <a:solidFill>
                            <a:schemeClr val="tx1"/>
                          </a:solidFill>
                          <a:effectLst/>
                          <a:latin typeface="Calibri" pitchFamily="34" charset="0"/>
                        </a:rPr>
                        <a:t>XML</a:t>
                      </a:r>
                    </a:p>
                  </a:txBody>
                  <a:tcPr anchor="b" horzOverflow="overflow">
                    <a:lnL>
                      <a:noFill/>
                    </a:lnL>
                    <a:lnR cap="flat">
                      <a:noFill/>
                    </a:lnR>
                    <a:lnT cap="flat">
                      <a:noFill/>
                    </a:lnT>
                    <a:lnB>
                      <a:noFill/>
                    </a:lnB>
                    <a:lnTlToBr>
                      <a:noFill/>
                    </a:lnTlToBr>
                    <a:lnBlToTr>
                      <a:noFill/>
                    </a:lnBlToTr>
                    <a:noFill/>
                  </a:tcPr>
                </a:tc>
              </a:tr>
              <a:tr h="836613">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2400" b="0" i="0" u="none" strike="noStrike" cap="none" normalizeH="0" baseline="0" dirty="0" smtClean="0">
                          <a:ln>
                            <a:noFill/>
                          </a:ln>
                          <a:solidFill>
                            <a:schemeClr val="tx1"/>
                          </a:solidFill>
                          <a:effectLst/>
                          <a:latin typeface="Calibri" pitchFamily="34" charset="0"/>
                        </a:rPr>
                        <a:t>Attribute</a:t>
                      </a:r>
                      <a:br>
                        <a:rPr kumimoji="1" lang="en-US" sz="2400" b="0" i="0" u="none" strike="noStrike" cap="none" normalizeH="0" baseline="0" dirty="0" smtClean="0">
                          <a:ln>
                            <a:noFill/>
                          </a:ln>
                          <a:solidFill>
                            <a:schemeClr val="tx1"/>
                          </a:solidFill>
                          <a:effectLst/>
                          <a:latin typeface="Calibri" pitchFamily="34" charset="0"/>
                        </a:rPr>
                      </a:br>
                      <a:r>
                        <a:rPr kumimoji="1" lang="en-US" sz="1800" b="0" i="0" u="none" strike="noStrike" cap="none" normalizeH="0" baseline="0" dirty="0" smtClean="0">
                          <a:ln>
                            <a:noFill/>
                          </a:ln>
                          <a:solidFill>
                            <a:schemeClr val="tx1"/>
                          </a:solidFill>
                          <a:effectLst/>
                          <a:latin typeface="Calibri" pitchFamily="34" charset="0"/>
                        </a:rPr>
                        <a:t>(datatype, acceptable values)</a:t>
                      </a:r>
                    </a:p>
                  </a:txBody>
                  <a:tcPr horzOverflow="overflow">
                    <a:lnL cap="flat">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3200" b="0" i="0" u="none" strike="noStrike" cap="none" normalizeH="0" baseline="0" dirty="0" smtClean="0">
                          <a:ln>
                            <a:noFill/>
                          </a:ln>
                          <a:solidFill>
                            <a:srgbClr val="00FF00"/>
                          </a:solidFill>
                          <a:effectLst/>
                          <a:latin typeface="Wingdings" pitchFamily="2" charset="2"/>
                          <a:sym typeface="Wingdings" pitchFamily="2" charset="2"/>
                        </a:rPr>
                        <a:t></a:t>
                      </a:r>
                      <a:endParaRPr kumimoji="1" lang="en-US" sz="3200" b="0" i="0" u="none" strike="noStrike" cap="none" normalizeH="0" baseline="0" dirty="0" smtClean="0">
                        <a:ln>
                          <a:noFill/>
                        </a:ln>
                        <a:solidFill>
                          <a:srgbClr val="FF0000"/>
                        </a:solidFill>
                        <a:effectLst/>
                        <a:latin typeface="Wingdings" pitchFamily="2" charset="2"/>
                        <a:sym typeface="Wingdings" pitchFamily="2" charset="2"/>
                      </a:endParaRPr>
                    </a:p>
                  </a:txBody>
                  <a:tcP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3200" b="0" i="0" u="none" strike="noStrike" cap="none" normalizeH="0" baseline="0" smtClean="0">
                          <a:ln>
                            <a:noFill/>
                          </a:ln>
                          <a:solidFill>
                            <a:srgbClr val="00FF00"/>
                          </a:solidFill>
                          <a:effectLst/>
                          <a:latin typeface="Wingdings" pitchFamily="2" charset="2"/>
                          <a:sym typeface="Wingdings" pitchFamily="2" charset="2"/>
                        </a:rPr>
                        <a:t></a:t>
                      </a:r>
                    </a:p>
                  </a:txBody>
                  <a:tcPr horzOverflow="overflow">
                    <a:lnL>
                      <a:noFill/>
                    </a:lnL>
                    <a:lnR cap="flat">
                      <a:noFill/>
                    </a:lnR>
                    <a:lnT>
                      <a:noFill/>
                    </a:lnT>
                    <a:lnB w="12700" cap="flat" cmpd="sng" algn="ctr">
                      <a:solidFill>
                        <a:schemeClr val="tx1"/>
                      </a:solidFill>
                      <a:prstDash val="solid"/>
                      <a:round/>
                      <a:headEnd type="none" w="med" len="med"/>
                      <a:tailEnd type="none" w="med" len="med"/>
                    </a:lnB>
                    <a:lnTlToBr>
                      <a:noFill/>
                    </a:lnTlToBr>
                    <a:lnBlToTr>
                      <a:noFill/>
                    </a:lnBlToTr>
                    <a:noFill/>
                  </a:tcPr>
                </a:tc>
              </a:tr>
              <a:tr h="838200">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2400" b="0" i="0" u="none" strike="noStrike" cap="none" normalizeH="0" baseline="0" dirty="0" smtClean="0">
                          <a:ln>
                            <a:noFill/>
                          </a:ln>
                          <a:solidFill>
                            <a:schemeClr val="tx1"/>
                          </a:solidFill>
                          <a:effectLst/>
                          <a:latin typeface="Calibri" pitchFamily="34" charset="0"/>
                        </a:rPr>
                        <a:t>Entity</a:t>
                      </a:r>
                      <a:br>
                        <a:rPr kumimoji="1" lang="en-US" sz="2400" b="0" i="0" u="none" strike="noStrike" cap="none" normalizeH="0" baseline="0" dirty="0" smtClean="0">
                          <a:ln>
                            <a:noFill/>
                          </a:ln>
                          <a:solidFill>
                            <a:schemeClr val="tx1"/>
                          </a:solidFill>
                          <a:effectLst/>
                          <a:latin typeface="Calibri" pitchFamily="34" charset="0"/>
                        </a:rPr>
                      </a:br>
                      <a:r>
                        <a:rPr kumimoji="1" lang="en-US" sz="1800" b="0" i="0" u="none" strike="noStrike" cap="none" normalizeH="0" baseline="0" dirty="0" smtClean="0">
                          <a:ln>
                            <a:noFill/>
                          </a:ln>
                          <a:solidFill>
                            <a:schemeClr val="tx1"/>
                          </a:solidFill>
                          <a:effectLst/>
                          <a:latin typeface="Calibri" pitchFamily="34" charset="0"/>
                        </a:rPr>
                        <a:t>(e.g. uniqueness)</a:t>
                      </a:r>
                    </a:p>
                  </a:txBody>
                  <a:tcPr horzOverflow="overflow">
                    <a:lnL cap="flat">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3200" b="0" i="0" u="none" strike="noStrike" cap="none" normalizeH="0" baseline="0" dirty="0" smtClean="0">
                          <a:ln>
                            <a:noFill/>
                          </a:ln>
                          <a:solidFill>
                            <a:srgbClr val="00FF00"/>
                          </a:solidFill>
                          <a:effectLst/>
                          <a:latin typeface="Wingdings" pitchFamily="2" charset="2"/>
                          <a:sym typeface="Wingdings" pitchFamily="2" charset="2"/>
                        </a:rPr>
                        <a:t></a:t>
                      </a: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3200" b="0" i="0" u="none" strike="noStrike" cap="none" normalizeH="0" baseline="0" dirty="0" smtClean="0">
                          <a:ln>
                            <a:noFill/>
                          </a:ln>
                          <a:solidFill>
                            <a:srgbClr val="FF0000"/>
                          </a:solidFill>
                          <a:effectLst/>
                          <a:latin typeface="Wingdings" pitchFamily="2" charset="2"/>
                          <a:sym typeface="Wingdings" pitchFamily="2" charset="2"/>
                        </a:rPr>
                        <a:t></a:t>
                      </a:r>
                    </a:p>
                  </a:txBody>
                  <a:tcPr horzOverflow="overflow">
                    <a:lnL>
                      <a:noFill/>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38200">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2400" b="0" i="0" u="none" strike="noStrike" cap="none" normalizeH="0" baseline="0" smtClean="0">
                          <a:ln>
                            <a:noFill/>
                          </a:ln>
                          <a:solidFill>
                            <a:schemeClr val="tx1"/>
                          </a:solidFill>
                          <a:effectLst/>
                          <a:latin typeface="Calibri" pitchFamily="34" charset="0"/>
                        </a:rPr>
                        <a:t>Database</a:t>
                      </a:r>
                      <a:br>
                        <a:rPr kumimoji="1" lang="en-US" sz="2400" b="0" i="0" u="none" strike="noStrike" cap="none" normalizeH="0" baseline="0" smtClean="0">
                          <a:ln>
                            <a:noFill/>
                          </a:ln>
                          <a:solidFill>
                            <a:schemeClr val="tx1"/>
                          </a:solidFill>
                          <a:effectLst/>
                          <a:latin typeface="Calibri" pitchFamily="34" charset="0"/>
                        </a:rPr>
                      </a:br>
                      <a:r>
                        <a:rPr kumimoji="1" lang="en-US" sz="1800" b="0" i="0" u="none" strike="noStrike" cap="none" normalizeH="0" baseline="0" smtClean="0">
                          <a:ln>
                            <a:noFill/>
                          </a:ln>
                          <a:solidFill>
                            <a:schemeClr val="tx1"/>
                          </a:solidFill>
                          <a:effectLst/>
                          <a:latin typeface="Calibri" pitchFamily="34" charset="0"/>
                        </a:rPr>
                        <a:t>(e.g. referential integrity)</a:t>
                      </a:r>
                    </a:p>
                  </a:txBody>
                  <a:tcPr horzOverflow="overflow">
                    <a:lnL cap="flat">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3200" b="0" i="0" u="none" strike="noStrike" cap="none" normalizeH="0" baseline="0" smtClean="0">
                          <a:ln>
                            <a:noFill/>
                          </a:ln>
                          <a:solidFill>
                            <a:srgbClr val="00FF00"/>
                          </a:solidFill>
                          <a:effectLst/>
                          <a:latin typeface="Wingdings" pitchFamily="2" charset="2"/>
                          <a:sym typeface="Wingdings" pitchFamily="2" charset="2"/>
                        </a:rPr>
                        <a:t></a:t>
                      </a: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3200" b="0" i="0" u="none" strike="noStrike" cap="none" normalizeH="0" baseline="0" smtClean="0">
                          <a:ln>
                            <a:noFill/>
                          </a:ln>
                          <a:solidFill>
                            <a:srgbClr val="FF9900"/>
                          </a:solidFill>
                          <a:effectLst/>
                          <a:latin typeface="Wingdings" pitchFamily="2" charset="2"/>
                          <a:sym typeface="Wingdings" pitchFamily="2" charset="2"/>
                        </a:rPr>
                        <a:t></a:t>
                      </a:r>
                    </a:p>
                  </a:txBody>
                  <a:tcPr horzOverflow="overflow">
                    <a:lnL>
                      <a:noFill/>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62000">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2400" b="0" i="0" u="none" strike="noStrike" cap="none" normalizeH="0" baseline="0" smtClean="0">
                          <a:ln>
                            <a:noFill/>
                          </a:ln>
                          <a:solidFill>
                            <a:schemeClr val="tx1"/>
                          </a:solidFill>
                          <a:effectLst/>
                          <a:latin typeface="Calibri" pitchFamily="34" charset="0"/>
                        </a:rPr>
                        <a:t>Cardinality</a:t>
                      </a:r>
                    </a:p>
                  </a:txBody>
                  <a:tcPr horzOverflow="overflow">
                    <a:lnL cap="flat">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3200" b="0" i="0" u="none" strike="noStrike" cap="none" normalizeH="0" baseline="0" dirty="0" smtClean="0">
                          <a:ln>
                            <a:noFill/>
                          </a:ln>
                          <a:solidFill>
                            <a:srgbClr val="00FF00"/>
                          </a:solidFill>
                          <a:effectLst/>
                          <a:latin typeface="Wingdings" pitchFamily="2" charset="2"/>
                          <a:sym typeface="Wingdings" pitchFamily="2" charset="2"/>
                        </a:rPr>
                        <a:t></a:t>
                      </a:r>
                      <a:endParaRPr kumimoji="1" lang="en-US" sz="3200" b="0" i="0" u="none" strike="noStrike" cap="none" normalizeH="0" baseline="0" dirty="0" smtClean="0">
                        <a:ln>
                          <a:noFill/>
                        </a:ln>
                        <a:solidFill>
                          <a:srgbClr val="FF9900"/>
                        </a:solidFill>
                        <a:effectLst/>
                        <a:latin typeface="Wingdings" pitchFamily="2" charset="2"/>
                        <a:sym typeface="Wingdings" pitchFamily="2" charset="2"/>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3200" b="0" i="0" u="none" strike="noStrike" cap="none" normalizeH="0" baseline="0" dirty="0" smtClean="0">
                          <a:ln>
                            <a:noFill/>
                          </a:ln>
                          <a:solidFill>
                            <a:srgbClr val="00FF00"/>
                          </a:solidFill>
                          <a:effectLst/>
                          <a:latin typeface="Wingdings" pitchFamily="2" charset="2"/>
                          <a:sym typeface="Wingdings" pitchFamily="2" charset="2"/>
                        </a:rPr>
                        <a:t></a:t>
                      </a:r>
                    </a:p>
                  </a:txBody>
                  <a:tcPr horzOverflow="overflow">
                    <a:lnL>
                      <a:noFill/>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sm" len="sm"/>
                      <a:tailEnd type="none" w="sm" len="sm"/>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utoShape 13"/>
          <p:cNvSpPr>
            <a:spLocks noChangeArrowheads="1"/>
          </p:cNvSpPr>
          <p:nvPr/>
        </p:nvSpPr>
        <p:spPr bwMode="auto">
          <a:xfrm>
            <a:off x="4648200" y="1447800"/>
            <a:ext cx="2438400" cy="4419600"/>
          </a:xfrm>
          <a:prstGeom prst="roundRect">
            <a:avLst>
              <a:gd name="adj" fmla="val 3736"/>
            </a:avLst>
          </a:prstGeom>
          <a:solidFill>
            <a:schemeClr val="tx1"/>
          </a:solidFill>
          <a:ln w="12700" cap="sq">
            <a:noFill/>
            <a:round/>
            <a:headEnd type="none" w="sm" len="sm"/>
            <a:tailEnd type="none" w="sm" len="sm"/>
          </a:ln>
          <a:effectLst>
            <a:innerShdw blurRad="114300">
              <a:prstClr val="black"/>
            </a:innerShdw>
          </a:effectLst>
        </p:spPr>
        <p:txBody>
          <a:bodyPr wrap="none" anchor="ctr"/>
          <a:lstStyle/>
          <a:p>
            <a:endParaRPr lang="en-US"/>
          </a:p>
        </p:txBody>
      </p:sp>
      <p:sp>
        <p:nvSpPr>
          <p:cNvPr id="6" name="Content Placeholder 5"/>
          <p:cNvSpPr>
            <a:spLocks noGrp="1"/>
          </p:cNvSpPr>
          <p:nvPr>
            <p:ph idx="1"/>
          </p:nvPr>
        </p:nvSpPr>
        <p:spPr>
          <a:xfrm>
            <a:off x="1524000" y="1786128"/>
            <a:ext cx="3048000" cy="4005072"/>
          </a:xfrm>
        </p:spPr>
        <p:txBody>
          <a:bodyPr/>
          <a:lstStyle/>
          <a:p>
            <a:pPr lvl="0"/>
            <a:r>
              <a:rPr lang="en-US" dirty="0" smtClean="0"/>
              <a:t>Intersection</a:t>
            </a:r>
          </a:p>
          <a:p>
            <a:pPr lvl="0"/>
            <a:endParaRPr lang="en-US" dirty="0" smtClean="0"/>
          </a:p>
          <a:p>
            <a:pPr lvl="0"/>
            <a:r>
              <a:rPr lang="en-US" dirty="0" smtClean="0"/>
              <a:t>Union</a:t>
            </a:r>
          </a:p>
          <a:p>
            <a:pPr lvl="0"/>
            <a:endParaRPr lang="en-US" dirty="0" smtClean="0"/>
          </a:p>
          <a:p>
            <a:pPr lvl="0"/>
            <a:r>
              <a:rPr lang="en-US" dirty="0" smtClean="0"/>
              <a:t>Minus /</a:t>
            </a:r>
            <a:br>
              <a:rPr lang="en-US" dirty="0" smtClean="0"/>
            </a:br>
            <a:r>
              <a:rPr lang="en-US" dirty="0" smtClean="0"/>
              <a:t>complement</a:t>
            </a:r>
          </a:p>
          <a:p>
            <a:pPr lvl="0"/>
            <a:endParaRPr lang="en-US" dirty="0" smtClean="0"/>
          </a:p>
          <a:p>
            <a:pPr lvl="0"/>
            <a:r>
              <a:rPr lang="en-US" dirty="0" smtClean="0"/>
              <a:t>Subset</a:t>
            </a:r>
          </a:p>
          <a:p>
            <a:endParaRPr lang="en-US" dirty="0"/>
          </a:p>
        </p:txBody>
      </p:sp>
      <p:sp>
        <p:nvSpPr>
          <p:cNvPr id="2" name="Slide Number Placeholder 1"/>
          <p:cNvSpPr>
            <a:spLocks noGrp="1"/>
          </p:cNvSpPr>
          <p:nvPr>
            <p:ph type="sldNum" sz="quarter" idx="12"/>
          </p:nvPr>
        </p:nvSpPr>
        <p:spPr/>
        <p:txBody>
          <a:bodyPr/>
          <a:lstStyle/>
          <a:p>
            <a:fld id="{9E511A30-EE8E-4323-B522-A533CCF7C4EC}" type="slidenum">
              <a:rPr lang="en-US" smtClean="0"/>
              <a:pPr/>
              <a:t>24</a:t>
            </a:fld>
            <a:endParaRPr lang="en-US"/>
          </a:p>
        </p:txBody>
      </p:sp>
      <p:sp>
        <p:nvSpPr>
          <p:cNvPr id="5" name="Title 4"/>
          <p:cNvSpPr>
            <a:spLocks noGrp="1"/>
          </p:cNvSpPr>
          <p:nvPr>
            <p:ph type="title"/>
          </p:nvPr>
        </p:nvSpPr>
        <p:spPr/>
        <p:txBody>
          <a:bodyPr/>
          <a:lstStyle/>
          <a:p>
            <a:r>
              <a:rPr lang="en-US" dirty="0" smtClean="0"/>
              <a:t>Set Operations</a:t>
            </a:r>
            <a:endParaRPr lang="en-US" dirty="0"/>
          </a:p>
        </p:txBody>
      </p:sp>
      <p:sp>
        <p:nvSpPr>
          <p:cNvPr id="4" name="Footer Placeholder 3"/>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pic>
        <p:nvPicPr>
          <p:cNvPr id="7" name="Picture 8"/>
          <p:cNvPicPr>
            <a:picLocks noChangeAspect="1" noChangeArrowheads="1"/>
          </p:cNvPicPr>
          <p:nvPr/>
        </p:nvPicPr>
        <p:blipFill>
          <a:blip r:embed="rId3" cstate="print"/>
          <a:srcRect/>
          <a:stretch>
            <a:fillRect/>
          </a:stretch>
        </p:blipFill>
        <p:spPr bwMode="auto">
          <a:xfrm>
            <a:off x="5371288" y="4721578"/>
            <a:ext cx="990600" cy="917222"/>
          </a:xfrm>
          <a:prstGeom prst="rect">
            <a:avLst/>
          </a:prstGeom>
          <a:noFill/>
          <a:ln w="9525">
            <a:noFill/>
            <a:miter lim="800000"/>
            <a:headEnd/>
            <a:tailEnd/>
          </a:ln>
          <a:effectLst/>
        </p:spPr>
      </p:pic>
      <p:pic>
        <p:nvPicPr>
          <p:cNvPr id="8" name="Picture 9"/>
          <p:cNvPicPr>
            <a:picLocks noChangeAspect="1" noChangeArrowheads="1"/>
          </p:cNvPicPr>
          <p:nvPr/>
        </p:nvPicPr>
        <p:blipFill>
          <a:blip r:embed="rId4" cstate="print"/>
          <a:srcRect/>
          <a:stretch>
            <a:fillRect/>
          </a:stretch>
        </p:blipFill>
        <p:spPr bwMode="auto">
          <a:xfrm>
            <a:off x="5181600" y="2664178"/>
            <a:ext cx="1295400" cy="878388"/>
          </a:xfrm>
          <a:prstGeom prst="rect">
            <a:avLst/>
          </a:prstGeom>
          <a:noFill/>
          <a:ln w="9525">
            <a:noFill/>
            <a:miter lim="800000"/>
            <a:headEnd/>
            <a:tailEnd/>
          </a:ln>
          <a:effectLst/>
        </p:spPr>
      </p:pic>
      <p:pic>
        <p:nvPicPr>
          <p:cNvPr id="9" name="Picture 10"/>
          <p:cNvPicPr>
            <a:picLocks noChangeAspect="1" noChangeArrowheads="1"/>
          </p:cNvPicPr>
          <p:nvPr/>
        </p:nvPicPr>
        <p:blipFill>
          <a:blip r:embed="rId5" cstate="print"/>
          <a:srcRect/>
          <a:stretch>
            <a:fillRect/>
          </a:stretch>
        </p:blipFill>
        <p:spPr bwMode="auto">
          <a:xfrm>
            <a:off x="5181600" y="1600200"/>
            <a:ext cx="1295400" cy="880208"/>
          </a:xfrm>
          <a:prstGeom prst="rect">
            <a:avLst/>
          </a:prstGeom>
          <a:noFill/>
          <a:ln w="9525">
            <a:noFill/>
            <a:miter lim="800000"/>
            <a:headEnd/>
            <a:tailEnd/>
          </a:ln>
          <a:effectLst/>
        </p:spPr>
      </p:pic>
      <p:pic>
        <p:nvPicPr>
          <p:cNvPr id="10" name="Picture 11"/>
          <p:cNvPicPr>
            <a:picLocks noChangeAspect="1" noChangeArrowheads="1"/>
          </p:cNvPicPr>
          <p:nvPr/>
        </p:nvPicPr>
        <p:blipFill>
          <a:blip r:embed="rId6" cstate="print"/>
          <a:srcRect/>
          <a:stretch>
            <a:fillRect/>
          </a:stretch>
        </p:blipFill>
        <p:spPr bwMode="auto">
          <a:xfrm>
            <a:off x="5181600" y="3692878"/>
            <a:ext cx="1285875" cy="87630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4419" name="Rectangle 3"/>
          <p:cNvSpPr>
            <a:spLocks noGrp="1" noChangeArrowheads="1"/>
          </p:cNvSpPr>
          <p:nvPr>
            <p:ph idx="1"/>
          </p:nvPr>
        </p:nvSpPr>
        <p:spPr/>
        <p:txBody>
          <a:bodyPr>
            <a:normAutofit lnSpcReduction="10000"/>
          </a:bodyPr>
          <a:lstStyle/>
          <a:p>
            <a:pPr>
              <a:lnSpc>
                <a:spcPct val="80000"/>
              </a:lnSpc>
            </a:pPr>
            <a:r>
              <a:rPr lang="en-US" sz="2800" dirty="0"/>
              <a:t>Relational Operators</a:t>
            </a:r>
          </a:p>
          <a:p>
            <a:pPr lvl="1">
              <a:lnSpc>
                <a:spcPct val="80000"/>
              </a:lnSpc>
            </a:pPr>
            <a:r>
              <a:rPr lang="en-US" sz="2400" dirty="0"/>
              <a:t>Reading</a:t>
            </a:r>
          </a:p>
          <a:p>
            <a:pPr lvl="2">
              <a:lnSpc>
                <a:spcPct val="80000"/>
              </a:lnSpc>
              <a:buFont typeface="Wingdings" pitchFamily="2" charset="2"/>
              <a:buNone/>
            </a:pPr>
            <a:r>
              <a:rPr lang="en-US" sz="1800" dirty="0"/>
              <a:t>Restrict         Project         Intersection         Union        (etc.)</a:t>
            </a:r>
            <a:br>
              <a:rPr lang="en-US" sz="1800" dirty="0"/>
            </a:br>
            <a:r>
              <a:rPr lang="en-US" sz="2000" dirty="0"/>
              <a:t/>
            </a:r>
            <a:br>
              <a:rPr lang="en-US" sz="2000" dirty="0"/>
            </a:br>
            <a:r>
              <a:rPr lang="en-US" sz="2000" dirty="0"/>
              <a:t/>
            </a:r>
            <a:br>
              <a:rPr lang="en-US" sz="2000" dirty="0"/>
            </a:br>
            <a:r>
              <a:rPr lang="en-US" sz="2000" dirty="0"/>
              <a:t/>
            </a:r>
            <a:br>
              <a:rPr lang="en-US" sz="2000" dirty="0"/>
            </a:br>
            <a:endParaRPr lang="en-US" sz="2000" dirty="0"/>
          </a:p>
          <a:p>
            <a:pPr lvl="1">
              <a:lnSpc>
                <a:spcPct val="80000"/>
              </a:lnSpc>
            </a:pPr>
            <a:r>
              <a:rPr lang="en-US" sz="2400" dirty="0"/>
              <a:t>Updating</a:t>
            </a:r>
          </a:p>
          <a:p>
            <a:pPr lvl="2">
              <a:lnSpc>
                <a:spcPct val="80000"/>
              </a:lnSpc>
              <a:buFont typeface="Wingdings" pitchFamily="2" charset="2"/>
              <a:buNone/>
            </a:pPr>
            <a:r>
              <a:rPr lang="en-US" sz="2000" dirty="0"/>
              <a:t>Assignment       Update       Delete      (etc</a:t>
            </a:r>
            <a:r>
              <a:rPr lang="en-US" sz="2000" dirty="0" smtClean="0"/>
              <a:t>.)</a:t>
            </a:r>
            <a:br>
              <a:rPr lang="en-US" sz="2000" dirty="0" smtClean="0"/>
            </a:br>
            <a:endParaRPr lang="en-US" sz="2000" dirty="0"/>
          </a:p>
          <a:p>
            <a:pPr>
              <a:lnSpc>
                <a:spcPct val="80000"/>
              </a:lnSpc>
            </a:pPr>
            <a:r>
              <a:rPr lang="en-US" sz="2800" dirty="0"/>
              <a:t>XML Querying</a:t>
            </a:r>
          </a:p>
          <a:p>
            <a:pPr lvl="1">
              <a:lnSpc>
                <a:spcPct val="80000"/>
              </a:lnSpc>
            </a:pPr>
            <a:r>
              <a:rPr lang="en-US" sz="2400" dirty="0" smtClean="0"/>
              <a:t>Reading</a:t>
            </a:r>
          </a:p>
          <a:p>
            <a:pPr lvl="2">
              <a:lnSpc>
                <a:spcPct val="80000"/>
              </a:lnSpc>
            </a:pPr>
            <a:r>
              <a:rPr lang="en-US" sz="1700" i="1" dirty="0" smtClean="0"/>
              <a:t>Then</a:t>
            </a:r>
            <a:r>
              <a:rPr lang="en-US" sz="1700" i="1" dirty="0"/>
              <a:t>:</a:t>
            </a:r>
            <a:r>
              <a:rPr lang="en-US" sz="1700" dirty="0"/>
              <a:t> </a:t>
            </a:r>
            <a:r>
              <a:rPr lang="en-US" sz="1700" dirty="0" err="1" smtClean="0"/>
              <a:t>XPath</a:t>
            </a:r>
            <a:endParaRPr lang="en-US" sz="1700" dirty="0" smtClean="0"/>
          </a:p>
          <a:p>
            <a:pPr lvl="2">
              <a:lnSpc>
                <a:spcPct val="80000"/>
              </a:lnSpc>
            </a:pPr>
            <a:r>
              <a:rPr lang="en-US" sz="1700" i="1" dirty="0" smtClean="0"/>
              <a:t>Now</a:t>
            </a:r>
            <a:r>
              <a:rPr lang="en-US" sz="1700" i="1" dirty="0"/>
              <a:t>:</a:t>
            </a:r>
            <a:r>
              <a:rPr lang="en-US" sz="1700" dirty="0"/>
              <a:t> </a:t>
            </a:r>
            <a:r>
              <a:rPr lang="en-US" sz="1700" dirty="0" err="1"/>
              <a:t>XQuery</a:t>
            </a:r>
            <a:endParaRPr lang="en-US" sz="1700" dirty="0"/>
          </a:p>
          <a:p>
            <a:pPr lvl="1">
              <a:lnSpc>
                <a:spcPct val="80000"/>
              </a:lnSpc>
            </a:pPr>
            <a:r>
              <a:rPr lang="en-US" sz="2400" b="1" dirty="0">
                <a:solidFill>
                  <a:srgbClr val="FF3300"/>
                </a:solidFill>
                <a:sym typeface="Symbol" pitchFamily="18" charset="2"/>
              </a:rPr>
              <a:t></a:t>
            </a:r>
            <a:r>
              <a:rPr lang="en-US" sz="2400" dirty="0"/>
              <a:t>  Updating *</a:t>
            </a:r>
          </a:p>
        </p:txBody>
      </p:sp>
      <p:sp>
        <p:nvSpPr>
          <p:cNvPr id="11" name="Slide Number Placeholder 4"/>
          <p:cNvSpPr>
            <a:spLocks noGrp="1"/>
          </p:cNvSpPr>
          <p:nvPr>
            <p:ph type="sldNum" sz="quarter" idx="12"/>
          </p:nvPr>
        </p:nvSpPr>
        <p:spPr/>
        <p:txBody>
          <a:bodyPr/>
          <a:lstStyle/>
          <a:p>
            <a:fld id="{02923524-0DFC-4A56-AFF8-45B521410D58}" type="slidenum">
              <a:rPr lang="en-US"/>
              <a:pPr/>
              <a:t>25</a:t>
            </a:fld>
            <a:endParaRPr lang="en-US"/>
          </a:p>
        </p:txBody>
      </p:sp>
      <p:sp>
        <p:nvSpPr>
          <p:cNvPr id="444418" name="Rectangle 2"/>
          <p:cNvSpPr>
            <a:spLocks noGrp="1" noChangeArrowheads="1"/>
          </p:cNvSpPr>
          <p:nvPr>
            <p:ph type="title"/>
          </p:nvPr>
        </p:nvSpPr>
        <p:spPr/>
        <p:txBody>
          <a:bodyPr>
            <a:normAutofit fontScale="90000"/>
          </a:bodyPr>
          <a:lstStyle/>
          <a:p>
            <a:r>
              <a:rPr lang="en-US" sz="4000" dirty="0"/>
              <a:t>Relational </a:t>
            </a:r>
            <a:r>
              <a:rPr lang="en-US" sz="4000" dirty="0" smtClean="0"/>
              <a:t>/ XML   —</a:t>
            </a:r>
            <a:r>
              <a:rPr lang="en-US" sz="4000" i="1" dirty="0" smtClean="0"/>
              <a:t>Manipulation</a:t>
            </a:r>
            <a:endParaRPr lang="en-US" sz="4000" i="1" dirty="0"/>
          </a:p>
        </p:txBody>
      </p:sp>
      <p:sp>
        <p:nvSpPr>
          <p:cNvPr id="12" name="Footer Placeholder 11"/>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sp>
        <p:nvSpPr>
          <p:cNvPr id="444420" name="Rectangle 4"/>
          <p:cNvSpPr>
            <a:spLocks noChangeArrowheads="1"/>
          </p:cNvSpPr>
          <p:nvPr/>
        </p:nvSpPr>
        <p:spPr bwMode="auto">
          <a:xfrm>
            <a:off x="136525" y="6553200"/>
            <a:ext cx="92075" cy="92075"/>
          </a:xfrm>
          <a:prstGeom prst="rect">
            <a:avLst/>
          </a:prstGeom>
          <a:solidFill>
            <a:srgbClr val="6A8CB6"/>
          </a:solidFill>
          <a:ln w="12700" cap="sq">
            <a:noFill/>
            <a:miter lim="800000"/>
            <a:headEnd type="none" w="sm" len="sm"/>
            <a:tailEnd type="none" w="sm" len="sm"/>
          </a:ln>
          <a:effectLst/>
        </p:spPr>
        <p:txBody>
          <a:bodyPr wrap="none" anchor="ctr"/>
          <a:lstStyle/>
          <a:p>
            <a:endParaRPr lang="en-US"/>
          </a:p>
        </p:txBody>
      </p:sp>
      <p:graphicFrame>
        <p:nvGraphicFramePr>
          <p:cNvPr id="444423" name="Object 7"/>
          <p:cNvGraphicFramePr>
            <a:graphicFrameLocks noChangeAspect="1"/>
          </p:cNvGraphicFramePr>
          <p:nvPr/>
        </p:nvGraphicFramePr>
        <p:xfrm>
          <a:off x="1447800" y="2514600"/>
          <a:ext cx="576262" cy="687387"/>
        </p:xfrm>
        <a:graphic>
          <a:graphicData uri="http://schemas.openxmlformats.org/presentationml/2006/ole">
            <p:oleObj spid="_x0000_s1026" name="Visio" r:id="rId4" imgW="945988" imgH="1129129" progId="Visio.Drawing.11">
              <p:embed/>
            </p:oleObj>
          </a:graphicData>
        </a:graphic>
      </p:graphicFrame>
      <p:graphicFrame>
        <p:nvGraphicFramePr>
          <p:cNvPr id="444424" name="Object 8"/>
          <p:cNvGraphicFramePr>
            <a:graphicFrameLocks noChangeAspect="1"/>
          </p:cNvGraphicFramePr>
          <p:nvPr/>
        </p:nvGraphicFramePr>
        <p:xfrm>
          <a:off x="2813717" y="2514600"/>
          <a:ext cx="576262" cy="687387"/>
        </p:xfrm>
        <a:graphic>
          <a:graphicData uri="http://schemas.openxmlformats.org/presentationml/2006/ole">
            <p:oleObj spid="_x0000_s1027" name="Visio" r:id="rId5" imgW="945988" imgH="1129129" progId="Visio.Drawing.11">
              <p:embed/>
            </p:oleObj>
          </a:graphicData>
        </a:graphic>
      </p:graphicFrame>
      <p:graphicFrame>
        <p:nvGraphicFramePr>
          <p:cNvPr id="444425" name="Object 9"/>
          <p:cNvGraphicFramePr>
            <a:graphicFrameLocks noChangeAspect="1"/>
          </p:cNvGraphicFramePr>
          <p:nvPr/>
        </p:nvGraphicFramePr>
        <p:xfrm>
          <a:off x="4303660" y="2520950"/>
          <a:ext cx="990600" cy="652462"/>
        </p:xfrm>
        <a:graphic>
          <a:graphicData uri="http://schemas.openxmlformats.org/presentationml/2006/ole">
            <p:oleObj spid="_x0000_s1028" name="Visio" r:id="rId6" imgW="763108" imgH="503808" progId="Visio.Drawing.11">
              <p:embed/>
            </p:oleObj>
          </a:graphicData>
        </a:graphic>
      </p:graphicFrame>
      <p:graphicFrame>
        <p:nvGraphicFramePr>
          <p:cNvPr id="444426" name="Object 10"/>
          <p:cNvGraphicFramePr>
            <a:graphicFrameLocks noChangeAspect="1"/>
          </p:cNvGraphicFramePr>
          <p:nvPr/>
        </p:nvGraphicFramePr>
        <p:xfrm>
          <a:off x="5867400" y="2520950"/>
          <a:ext cx="990600" cy="652462"/>
        </p:xfrm>
        <a:graphic>
          <a:graphicData uri="http://schemas.openxmlformats.org/presentationml/2006/ole">
            <p:oleObj spid="_x0000_s1029" name="Visio" r:id="rId7" imgW="763108" imgH="503808" progId="Visio.Drawing.11">
              <p:embed/>
            </p:oleObj>
          </a:graphicData>
        </a:graphic>
      </p:graphicFrame>
      <p:pic>
        <p:nvPicPr>
          <p:cNvPr id="444428" name="Picture 12"/>
          <p:cNvPicPr>
            <a:picLocks noChangeAspect="1" noChangeArrowheads="1"/>
          </p:cNvPicPr>
          <p:nvPr/>
        </p:nvPicPr>
        <p:blipFill>
          <a:blip r:embed="rId8" cstate="print"/>
          <a:srcRect/>
          <a:stretch>
            <a:fillRect/>
          </a:stretch>
        </p:blipFill>
        <p:spPr bwMode="auto">
          <a:xfrm>
            <a:off x="3352800" y="4819650"/>
            <a:ext cx="3552825" cy="438150"/>
          </a:xfrm>
          <a:prstGeom prst="rect">
            <a:avLst/>
          </a:prstGeom>
          <a:noFill/>
          <a:ln w="12700" cap="sq">
            <a:noFill/>
            <a:miter lim="800000"/>
            <a:headEnd type="none" w="sm" len="sm"/>
            <a:tailEnd type="none" w="sm" len="sm"/>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44419">
                                            <p:txEl>
                                              <p:pRg st="5" end="5"/>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44419">
                                            <p:txEl>
                                              <p:pRg st="6" end="6"/>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44419">
                                            <p:txEl>
                                              <p:pRg st="7" end="7"/>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44419">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4442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44419">
                                            <p:txEl>
                                              <p:pRg st="9" end="9"/>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444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4419" grpId="0" uiExpand="1" build="p"/>
      <p:bldP spid="44442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Slide Number Placeholder 4"/>
          <p:cNvSpPr>
            <a:spLocks noGrp="1"/>
          </p:cNvSpPr>
          <p:nvPr>
            <p:ph type="sldNum" sz="quarter" idx="12"/>
          </p:nvPr>
        </p:nvSpPr>
        <p:spPr/>
        <p:txBody>
          <a:bodyPr/>
          <a:lstStyle/>
          <a:p>
            <a:fld id="{BA60289A-BBCC-4310-AA7C-8623E5AE5447}" type="slidenum">
              <a:rPr lang="en-US"/>
              <a:pPr/>
              <a:t>26</a:t>
            </a:fld>
            <a:endParaRPr lang="en-US"/>
          </a:p>
        </p:txBody>
      </p:sp>
      <p:sp>
        <p:nvSpPr>
          <p:cNvPr id="449538" name="Rectangle 2"/>
          <p:cNvSpPr>
            <a:spLocks noGrp="1" noChangeArrowheads="1"/>
          </p:cNvSpPr>
          <p:nvPr>
            <p:ph type="title"/>
          </p:nvPr>
        </p:nvSpPr>
        <p:spPr/>
        <p:txBody>
          <a:bodyPr/>
          <a:lstStyle/>
          <a:p>
            <a:r>
              <a:rPr lang="en-US"/>
              <a:t>Other Contrasts</a:t>
            </a:r>
          </a:p>
        </p:txBody>
      </p:sp>
      <p:sp>
        <p:nvSpPr>
          <p:cNvPr id="8" name="Footer Placeholder 7"/>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graphicFrame>
        <p:nvGraphicFramePr>
          <p:cNvPr id="449672" name="Group 136"/>
          <p:cNvGraphicFramePr>
            <a:graphicFrameLocks noGrp="1"/>
          </p:cNvGraphicFramePr>
          <p:nvPr/>
        </p:nvGraphicFramePr>
        <p:xfrm>
          <a:off x="457200" y="1447800"/>
          <a:ext cx="8229600" cy="4464686"/>
        </p:xfrm>
        <a:graphic>
          <a:graphicData uri="http://schemas.openxmlformats.org/drawingml/2006/table">
            <a:tbl>
              <a:tblPr/>
              <a:tblGrid>
                <a:gridCol w="990600"/>
                <a:gridCol w="3581400"/>
                <a:gridCol w="3657600"/>
              </a:tblGrid>
              <a:tr h="534988">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endParaRPr kumimoji="1" lang="en-US" sz="2800" b="1" i="0" u="none" strike="noStrike" cap="none" normalizeH="0" baseline="0" dirty="0" smtClean="0">
                        <a:ln>
                          <a:noFill/>
                        </a:ln>
                        <a:solidFill>
                          <a:schemeClr val="tx1"/>
                        </a:solidFill>
                        <a:effectLst/>
                        <a:latin typeface="Calibri" pitchFamily="34" charset="0"/>
                      </a:endParaRPr>
                    </a:p>
                  </a:txBody>
                  <a:tcPr horzOverflow="overflow">
                    <a:lnL cap="flat">
                      <a:noFill/>
                    </a:lnL>
                    <a:lnR>
                      <a:noFill/>
                    </a:lnR>
                    <a:lnT cap="fla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2000" b="1" i="0" u="none" strike="noStrike" cap="none" normalizeH="0" baseline="0" dirty="0" smtClean="0">
                          <a:ln>
                            <a:noFill/>
                          </a:ln>
                          <a:solidFill>
                            <a:schemeClr val="tx1"/>
                          </a:solidFill>
                          <a:effectLst/>
                          <a:latin typeface="Calibri" pitchFamily="34" charset="0"/>
                        </a:rPr>
                        <a:t>Relational</a:t>
                      </a:r>
                    </a:p>
                  </a:txBody>
                  <a:tcPr anchor="b" horzOverflow="overflow">
                    <a:lnL>
                      <a:noFill/>
                    </a:lnL>
                    <a:lnR>
                      <a:noFill/>
                    </a:lnR>
                    <a:lnT cap="flat">
                      <a:noFill/>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2000" b="1" i="0" u="none" strike="noStrike" cap="none" normalizeH="0" baseline="0" smtClean="0">
                          <a:ln>
                            <a:noFill/>
                          </a:ln>
                          <a:solidFill>
                            <a:schemeClr val="tx1"/>
                          </a:solidFill>
                          <a:effectLst/>
                          <a:latin typeface="Calibri" pitchFamily="34" charset="0"/>
                        </a:rPr>
                        <a:t>XML</a:t>
                      </a:r>
                    </a:p>
                  </a:txBody>
                  <a:tcPr anchor="b" horzOverflow="overflow">
                    <a:lnL>
                      <a:noFill/>
                    </a:lnL>
                    <a:lnR cap="flat">
                      <a:noFill/>
                    </a:lnR>
                    <a:lnT cap="flat">
                      <a:noFill/>
                    </a:lnT>
                    <a:lnB w="12700" cap="flat" cmpd="sng" algn="ctr">
                      <a:solidFill>
                        <a:schemeClr val="tx1"/>
                      </a:solidFill>
                      <a:prstDash val="solid"/>
                      <a:round/>
                      <a:headEnd type="none" w="sm" len="sm"/>
                      <a:tailEnd type="none" w="sm" len="sm"/>
                    </a:lnB>
                    <a:lnTlToBr>
                      <a:noFill/>
                    </a:lnTlToBr>
                    <a:lnBlToTr>
                      <a:noFill/>
                    </a:lnBlToTr>
                    <a:noFill/>
                  </a:tcPr>
                </a:tc>
              </a:tr>
              <a:tr h="912813">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1800" b="0" i="0" u="none" strike="noStrike" cap="none" normalizeH="0" baseline="0" smtClean="0">
                          <a:ln>
                            <a:noFill/>
                          </a:ln>
                          <a:solidFill>
                            <a:schemeClr val="tx1"/>
                          </a:solidFill>
                          <a:effectLst/>
                          <a:latin typeface="Calibri" pitchFamily="34" charset="0"/>
                        </a:rPr>
                        <a:t>History</a:t>
                      </a: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1400" b="0" i="0" u="none" strike="noStrike" cap="none" normalizeH="0" baseline="0" smtClean="0">
                          <a:ln>
                            <a:noFill/>
                          </a:ln>
                          <a:solidFill>
                            <a:schemeClr val="tx1"/>
                          </a:solidFill>
                          <a:effectLst/>
                          <a:latin typeface="Calibri" pitchFamily="34" charset="0"/>
                        </a:rPr>
                        <a:t>Dr. E.F. Codd invented based on Predicate Logic and Set Theory. Published seminal papers in 1969, 1970.</a:t>
                      </a:r>
                    </a:p>
                  </a:txBody>
                  <a:tcPr horzOverflow="overflow">
                    <a:lnL>
                      <a:noFill/>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1400" b="0" i="0" u="none" strike="noStrike" cap="none" normalizeH="0" baseline="0" smtClean="0">
                          <a:ln>
                            <a:noFill/>
                          </a:ln>
                          <a:solidFill>
                            <a:schemeClr val="tx1"/>
                          </a:solidFill>
                          <a:effectLst/>
                          <a:latin typeface="Calibri" pitchFamily="34" charset="0"/>
                        </a:rPr>
                        <a:t>Application of SGML* to bring web-friendly encoding to “raw” data. Designed by World-Wide Web Consortium (W3C) committee in the mid-’90s.</a:t>
                      </a:r>
                    </a:p>
                  </a:txBody>
                  <a:tcPr horzOverflow="overflow">
                    <a:lnL w="12700" cap="flat" cmpd="sng" algn="ctr">
                      <a:solidFill>
                        <a:schemeClr val="tx1"/>
                      </a:solidFill>
                      <a:prstDash val="solid"/>
                      <a:round/>
                      <a:headEnd type="none" w="sm" len="sm"/>
                      <a:tailEnd type="none" w="sm" len="sm"/>
                    </a:lnL>
                    <a:lnR cap="flat">
                      <a:noFill/>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838200">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1800" b="0" i="0" u="none" strike="noStrike" cap="none" normalizeH="0" baseline="0" smtClean="0">
                          <a:ln>
                            <a:noFill/>
                          </a:ln>
                          <a:solidFill>
                            <a:schemeClr val="tx1"/>
                          </a:solidFill>
                          <a:effectLst/>
                          <a:latin typeface="Calibri" pitchFamily="34" charset="0"/>
                        </a:rPr>
                        <a:t>Goal</a:t>
                      </a: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1400" b="0" i="0" u="none" strike="noStrike" cap="none" normalizeH="0" baseline="0" dirty="0" smtClean="0">
                          <a:ln>
                            <a:noFill/>
                          </a:ln>
                          <a:solidFill>
                            <a:schemeClr val="tx1"/>
                          </a:solidFill>
                          <a:effectLst/>
                          <a:latin typeface="Calibri" pitchFamily="34" charset="0"/>
                        </a:rPr>
                        <a:t>Provide solid </a:t>
                      </a:r>
                      <a:r>
                        <a:rPr kumimoji="1" lang="en-US" sz="1400" b="1" i="0" u="none" strike="noStrike" cap="none" normalizeH="0" baseline="0" dirty="0" smtClean="0">
                          <a:ln>
                            <a:noFill/>
                          </a:ln>
                          <a:solidFill>
                            <a:schemeClr val="accent3">
                              <a:lumMod val="60000"/>
                              <a:lumOff val="40000"/>
                            </a:schemeClr>
                          </a:solidFill>
                          <a:effectLst/>
                          <a:latin typeface="Calibri" pitchFamily="34" charset="0"/>
                        </a:rPr>
                        <a:t>mathematical foundation </a:t>
                      </a:r>
                      <a:r>
                        <a:rPr kumimoji="1" lang="en-US" sz="1400" b="0" i="0" u="none" strike="noStrike" cap="none" normalizeH="0" baseline="0" dirty="0" smtClean="0">
                          <a:ln>
                            <a:noFill/>
                          </a:ln>
                          <a:solidFill>
                            <a:schemeClr val="tx1"/>
                          </a:solidFill>
                          <a:effectLst/>
                          <a:latin typeface="Calibri" pitchFamily="34" charset="0"/>
                        </a:rPr>
                        <a:t>for data management of large shared repositories. Lend precision and clarity. </a:t>
                      </a:r>
                      <a:r>
                        <a:rPr kumimoji="1" lang="en-US" sz="1400" b="1" i="0" u="none" strike="noStrike" cap="none" normalizeH="0" baseline="0" dirty="0" smtClean="0">
                          <a:ln>
                            <a:noFill/>
                          </a:ln>
                          <a:solidFill>
                            <a:schemeClr val="tx1"/>
                          </a:solidFill>
                          <a:effectLst/>
                          <a:latin typeface="Calibri" pitchFamily="34" charset="0"/>
                        </a:rPr>
                        <a:t>Simplify</a:t>
                      </a:r>
                      <a:r>
                        <a:rPr kumimoji="1" lang="en-US" sz="1400" b="0" i="0" u="none" strike="noStrike" cap="none" normalizeH="0" baseline="0" dirty="0" smtClean="0">
                          <a:ln>
                            <a:noFill/>
                          </a:ln>
                          <a:solidFill>
                            <a:schemeClr val="tx1"/>
                          </a:solidFill>
                          <a:effectLst/>
                          <a:latin typeface="Calibri" pitchFamily="34" charset="0"/>
                        </a:rPr>
                        <a:t> data access and manipulation.</a:t>
                      </a:r>
                    </a:p>
                  </a:txBody>
                  <a:tcPr horzOverflow="overflow">
                    <a:lnL>
                      <a:noFill/>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1400" b="0" i="0" u="none" strike="noStrike" cap="none" normalizeH="0" baseline="0" dirty="0" smtClean="0">
                          <a:ln>
                            <a:noFill/>
                          </a:ln>
                          <a:solidFill>
                            <a:schemeClr val="tx1"/>
                          </a:solidFill>
                          <a:effectLst/>
                          <a:latin typeface="Calibri" pitchFamily="34" charset="0"/>
                        </a:rPr>
                        <a:t>Standardize </a:t>
                      </a:r>
                      <a:r>
                        <a:rPr kumimoji="1" lang="en-US" sz="1400" b="1" i="0" u="none" strike="noStrike" cap="none" normalizeH="0" baseline="0" dirty="0" smtClean="0">
                          <a:ln>
                            <a:noFill/>
                          </a:ln>
                          <a:solidFill>
                            <a:schemeClr val="accent3">
                              <a:lumMod val="60000"/>
                              <a:lumOff val="40000"/>
                            </a:schemeClr>
                          </a:solidFill>
                          <a:effectLst/>
                          <a:latin typeface="Calibri" pitchFamily="34" charset="0"/>
                        </a:rPr>
                        <a:t>encoding</a:t>
                      </a:r>
                      <a:r>
                        <a:rPr kumimoji="1" lang="en-US" sz="1400" b="0" i="0" u="none" strike="noStrike" cap="none" normalizeH="0" baseline="0" dirty="0" smtClean="0">
                          <a:ln>
                            <a:noFill/>
                          </a:ln>
                          <a:solidFill>
                            <a:schemeClr val="tx1"/>
                          </a:solidFill>
                          <a:effectLst/>
                          <a:latin typeface="Calibri" pitchFamily="34" charset="0"/>
                        </a:rPr>
                        <a:t> format for </a:t>
                      </a:r>
                      <a:r>
                        <a:rPr kumimoji="1" lang="en-US" sz="1400" b="1" i="0" u="none" strike="noStrike" cap="none" normalizeH="0" baseline="0" dirty="0" smtClean="0">
                          <a:ln>
                            <a:noFill/>
                          </a:ln>
                          <a:solidFill>
                            <a:schemeClr val="tx1"/>
                          </a:solidFill>
                          <a:effectLst/>
                          <a:latin typeface="Calibri" pitchFamily="34" charset="0"/>
                        </a:rPr>
                        <a:t>exchange</a:t>
                      </a:r>
                      <a:r>
                        <a:rPr kumimoji="1" lang="en-US" sz="1400" b="0" i="0" u="none" strike="noStrike" cap="none" normalizeH="0" baseline="0" dirty="0" smtClean="0">
                          <a:ln>
                            <a:noFill/>
                          </a:ln>
                          <a:solidFill>
                            <a:schemeClr val="tx1"/>
                          </a:solidFill>
                          <a:effectLst/>
                          <a:latin typeface="Calibri" pitchFamily="34" charset="0"/>
                        </a:rPr>
                        <a:t> of small datasets across disconnected systems.</a:t>
                      </a:r>
                    </a:p>
                  </a:txBody>
                  <a:tcPr horzOverflow="overflow">
                    <a:lnL w="12700" cap="flat" cmpd="sng" algn="ctr">
                      <a:solidFill>
                        <a:schemeClr val="tx1"/>
                      </a:solidFill>
                      <a:prstDash val="solid"/>
                      <a:round/>
                      <a:headEnd type="none" w="sm" len="sm"/>
                      <a:tailEnd type="none" w="sm" len="sm"/>
                    </a:lnL>
                    <a:lnR cap="flat">
                      <a:noFill/>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609600">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1800" b="0" i="0" u="none" strike="noStrike" cap="none" normalizeH="0" baseline="0" smtClean="0">
                          <a:ln>
                            <a:noFill/>
                          </a:ln>
                          <a:solidFill>
                            <a:schemeClr val="tx1"/>
                          </a:solidFill>
                          <a:effectLst/>
                          <a:latin typeface="Calibri" pitchFamily="34" charset="0"/>
                        </a:rPr>
                        <a:t>Scope</a:t>
                      </a: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1400" b="1" i="0" u="none" strike="noStrike" cap="none" normalizeH="0" baseline="0" dirty="0" smtClean="0">
                          <a:ln>
                            <a:noFill/>
                          </a:ln>
                          <a:solidFill>
                            <a:schemeClr val="accent3">
                              <a:lumMod val="60000"/>
                              <a:lumOff val="40000"/>
                            </a:schemeClr>
                          </a:solidFill>
                          <a:effectLst/>
                          <a:latin typeface="Calibri" pitchFamily="34" charset="0"/>
                        </a:rPr>
                        <a:t>Logical</a:t>
                      </a:r>
                      <a:r>
                        <a:rPr kumimoji="1" lang="en-US" sz="1400" b="0" i="0" u="none" strike="noStrike" cap="none" normalizeH="0" baseline="0" dirty="0" smtClean="0">
                          <a:ln>
                            <a:noFill/>
                          </a:ln>
                          <a:solidFill>
                            <a:schemeClr val="tx1"/>
                          </a:solidFill>
                          <a:effectLst/>
                          <a:latin typeface="Calibri" pitchFamily="34" charset="0"/>
                        </a:rPr>
                        <a:t> model. Does not mandate physical implementation.</a:t>
                      </a:r>
                    </a:p>
                  </a:txBody>
                  <a:tcPr horzOverflow="overflow">
                    <a:lnL>
                      <a:noFill/>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1400" b="1" i="0" u="none" strike="noStrike" cap="none" normalizeH="0" baseline="0" dirty="0" smtClean="0">
                          <a:ln>
                            <a:noFill/>
                          </a:ln>
                          <a:solidFill>
                            <a:schemeClr val="accent3">
                              <a:lumMod val="60000"/>
                              <a:lumOff val="40000"/>
                            </a:schemeClr>
                          </a:solidFill>
                          <a:effectLst/>
                          <a:latin typeface="Calibri" pitchFamily="34" charset="0"/>
                        </a:rPr>
                        <a:t>Physical</a:t>
                      </a:r>
                      <a:r>
                        <a:rPr kumimoji="1" lang="en-US" sz="1400" b="0" i="0" u="none" strike="noStrike" cap="none" normalizeH="0" baseline="0" dirty="0" smtClean="0">
                          <a:ln>
                            <a:noFill/>
                          </a:ln>
                          <a:solidFill>
                            <a:schemeClr val="tx1"/>
                          </a:solidFill>
                          <a:effectLst/>
                          <a:latin typeface="Calibri" pitchFamily="34" charset="0"/>
                        </a:rPr>
                        <a:t> file encoding.</a:t>
                      </a:r>
                    </a:p>
                  </a:txBody>
                  <a:tcPr horzOverflow="overflow">
                    <a:lnL w="12700" cap="flat" cmpd="sng" algn="ctr">
                      <a:solidFill>
                        <a:schemeClr val="tx1"/>
                      </a:solidFill>
                      <a:prstDash val="solid"/>
                      <a:round/>
                      <a:headEnd type="none" w="sm" len="sm"/>
                      <a:tailEnd type="none" w="sm" len="sm"/>
                    </a:lnL>
                    <a:lnR cap="flat">
                      <a:noFill/>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1430338">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1800" b="0" i="0" u="none" strike="noStrike" cap="none" normalizeH="0" baseline="0" smtClean="0">
                          <a:ln>
                            <a:noFill/>
                          </a:ln>
                          <a:solidFill>
                            <a:schemeClr val="tx1"/>
                          </a:solidFill>
                          <a:effectLst/>
                          <a:latin typeface="Calibri" pitchFamily="34" charset="0"/>
                        </a:rPr>
                        <a:t>Today</a:t>
                      </a:r>
                    </a:p>
                  </a:txBody>
                  <a:tcPr horzOverflow="overflow">
                    <a:lnL cap="flat">
                      <a:noFill/>
                    </a:lnL>
                    <a:lnR>
                      <a:noFill/>
                    </a:lnR>
                    <a:lnT>
                      <a:noFill/>
                    </a:lnT>
                    <a:lnB cap="flat">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1400" b="0" i="0" u="none" strike="noStrike" cap="none" normalizeH="0" baseline="0" dirty="0" smtClean="0">
                          <a:ln>
                            <a:noFill/>
                          </a:ln>
                          <a:solidFill>
                            <a:schemeClr val="tx1"/>
                          </a:solidFill>
                          <a:effectLst/>
                          <a:latin typeface="Calibri" pitchFamily="34" charset="0"/>
                        </a:rPr>
                        <a:t>Widespread use. “Relational” databases are the de facto standard for managing structured information.</a:t>
                      </a:r>
                    </a:p>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1400" b="0" i="0" u="none" strike="noStrike" cap="none" normalizeH="0" baseline="0" dirty="0" smtClean="0">
                          <a:ln>
                            <a:noFill/>
                          </a:ln>
                          <a:solidFill>
                            <a:schemeClr val="tx1"/>
                          </a:solidFill>
                          <a:effectLst/>
                          <a:latin typeface="Calibri" pitchFamily="34" charset="0"/>
                        </a:rPr>
                        <a:t>“True” relational products still don’t exist. SQL-based products are closest we have.</a:t>
                      </a:r>
                    </a:p>
                  </a:txBody>
                  <a:tcPr horzOverflow="overflow">
                    <a:lnL>
                      <a:noFill/>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1400" b="0" i="0" u="none" strike="noStrike" cap="none" normalizeH="0" baseline="0" dirty="0" smtClean="0">
                          <a:ln>
                            <a:noFill/>
                          </a:ln>
                          <a:solidFill>
                            <a:schemeClr val="tx1"/>
                          </a:solidFill>
                          <a:effectLst/>
                          <a:latin typeface="Calibri" pitchFamily="34" charset="0"/>
                        </a:rPr>
                        <a:t>Widespread use. Ample industry and vendor support.</a:t>
                      </a:r>
                    </a:p>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1400" b="0" i="0" u="none" strike="noStrike" cap="none" normalizeH="0" baseline="0" dirty="0" smtClean="0">
                          <a:ln>
                            <a:noFill/>
                          </a:ln>
                          <a:solidFill>
                            <a:schemeClr val="tx1"/>
                          </a:solidFill>
                          <a:effectLst/>
                          <a:latin typeface="Calibri" pitchFamily="34" charset="0"/>
                        </a:rPr>
                        <a:t>Use vastly surpassed original intent.</a:t>
                      </a:r>
                    </a:p>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1400" b="0" i="0" u="none" strike="noStrike" cap="none" normalizeH="0" baseline="0" dirty="0" smtClean="0">
                          <a:ln>
                            <a:noFill/>
                          </a:ln>
                          <a:solidFill>
                            <a:schemeClr val="tx1"/>
                          </a:solidFill>
                          <a:effectLst/>
                          <a:latin typeface="Calibri" pitchFamily="34" charset="0"/>
                        </a:rPr>
                        <a:t>XML incorporated into many “relational” products.</a:t>
                      </a:r>
                    </a:p>
                  </a:txBody>
                  <a:tcPr horzOverflow="overflow">
                    <a:lnL w="12700" cap="flat" cmpd="sng" algn="ctr">
                      <a:solidFill>
                        <a:schemeClr val="tx1"/>
                      </a:solidFill>
                      <a:prstDash val="solid"/>
                      <a:round/>
                      <a:headEnd type="none" w="sm" len="sm"/>
                      <a:tailEnd type="none" w="sm" len="sm"/>
                    </a:lnL>
                    <a:lnR cap="flat">
                      <a:noFill/>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bl>
          </a:graphicData>
        </a:graphic>
      </p:graphicFrame>
      <p:sp>
        <p:nvSpPr>
          <p:cNvPr id="449663" name="Text Box 127"/>
          <p:cNvSpPr txBox="1">
            <a:spLocks noChangeArrowheads="1"/>
          </p:cNvSpPr>
          <p:nvPr/>
        </p:nvSpPr>
        <p:spPr bwMode="auto">
          <a:xfrm>
            <a:off x="5029200" y="5943600"/>
            <a:ext cx="3962400" cy="261610"/>
          </a:xfrm>
          <a:prstGeom prst="rect">
            <a:avLst/>
          </a:prstGeom>
          <a:noFill/>
          <a:ln w="12700" cap="sq">
            <a:noFill/>
            <a:miter lim="800000"/>
            <a:headEnd type="none" w="sm" len="sm"/>
            <a:tailEnd type="none" w="sm" len="sm"/>
          </a:ln>
          <a:effectLst/>
        </p:spPr>
        <p:txBody>
          <a:bodyPr wrap="square">
            <a:spAutoFit/>
          </a:bodyPr>
          <a:lstStyle/>
          <a:p>
            <a:pPr>
              <a:spcBef>
                <a:spcPct val="50000"/>
              </a:spcBef>
            </a:pPr>
            <a:r>
              <a:rPr kumimoji="0" lang="en-US" sz="1100" dirty="0">
                <a:solidFill>
                  <a:srgbClr val="B2CAD8"/>
                </a:solidFill>
              </a:rPr>
              <a:t>* Standard Generalized Markup Language.</a:t>
            </a:r>
          </a:p>
        </p:txBody>
      </p:sp>
      <p:pic>
        <p:nvPicPr>
          <p:cNvPr id="449673" name="Picture 137"/>
          <p:cNvPicPr>
            <a:picLocks noChangeAspect="1" noChangeArrowheads="1"/>
          </p:cNvPicPr>
          <p:nvPr/>
        </p:nvPicPr>
        <p:blipFill>
          <a:blip r:embed="rId3" cstate="print"/>
          <a:srcRect/>
          <a:stretch>
            <a:fillRect/>
          </a:stretch>
        </p:blipFill>
        <p:spPr bwMode="auto">
          <a:xfrm>
            <a:off x="7315200" y="152400"/>
            <a:ext cx="1676400" cy="1277938"/>
          </a:xfrm>
          <a:prstGeom prst="rect">
            <a:avLst/>
          </a:prstGeom>
          <a:noFill/>
          <a:ln w="12700" cap="sq">
            <a:noFill/>
            <a:miter lim="800000"/>
            <a:headEnd type="none" w="sm" len="sm"/>
            <a:tailEnd type="none" w="sm" len="sm"/>
          </a:ln>
          <a:effectLst/>
        </p:spPr>
      </p:pic>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9" name="Rectangle 9"/>
          <p:cNvSpPr>
            <a:spLocks noGrp="1" noChangeArrowheads="1"/>
          </p:cNvSpPr>
          <p:nvPr>
            <p:ph idx="1"/>
          </p:nvPr>
        </p:nvSpPr>
        <p:spPr/>
        <p:txBody>
          <a:bodyPr>
            <a:normAutofit/>
          </a:bodyPr>
          <a:lstStyle/>
          <a:p>
            <a:r>
              <a:rPr lang="en-US" dirty="0" smtClean="0"/>
              <a:t>Relational Model</a:t>
            </a:r>
          </a:p>
          <a:p>
            <a:r>
              <a:rPr lang="en-US" dirty="0" smtClean="0"/>
              <a:t>Relational v. XML</a:t>
            </a:r>
          </a:p>
          <a:p>
            <a:pPr lvl="1"/>
            <a:r>
              <a:rPr lang="en-US" dirty="0" smtClean="0"/>
              <a:t>First Normal Form</a:t>
            </a:r>
          </a:p>
          <a:p>
            <a:pPr lvl="2"/>
            <a:r>
              <a:rPr lang="en-US" dirty="0" smtClean="0"/>
              <a:t>XML Inside the DB</a:t>
            </a:r>
          </a:p>
          <a:p>
            <a:pPr lvl="2"/>
            <a:r>
              <a:rPr lang="en-US" dirty="0" smtClean="0"/>
              <a:t>XML as API</a:t>
            </a:r>
          </a:p>
          <a:p>
            <a:pPr lvl="2"/>
            <a:r>
              <a:rPr lang="en-US" dirty="0" smtClean="0"/>
              <a:t>Wrap-Up</a:t>
            </a:r>
          </a:p>
        </p:txBody>
      </p:sp>
      <p:sp>
        <p:nvSpPr>
          <p:cNvPr id="6" name="Slide Number Placeholder 4"/>
          <p:cNvSpPr>
            <a:spLocks noGrp="1"/>
          </p:cNvSpPr>
          <p:nvPr>
            <p:ph type="sldNum" sz="quarter" idx="12"/>
          </p:nvPr>
        </p:nvSpPr>
        <p:spPr/>
        <p:txBody>
          <a:bodyPr/>
          <a:lstStyle/>
          <a:p>
            <a:fld id="{B753A71A-6E1D-46DC-A775-1B7090C5F5A8}" type="slidenum">
              <a:rPr lang="en-US" smtClean="0"/>
              <a:pPr/>
              <a:t>27</a:t>
            </a:fld>
            <a:endParaRPr lang="en-US"/>
          </a:p>
        </p:txBody>
      </p:sp>
      <p:sp>
        <p:nvSpPr>
          <p:cNvPr id="373768" name="Rectangle 8"/>
          <p:cNvSpPr>
            <a:spLocks noGrp="1" noChangeArrowheads="1"/>
          </p:cNvSpPr>
          <p:nvPr>
            <p:ph type="title"/>
          </p:nvPr>
        </p:nvSpPr>
        <p:spPr/>
        <p:txBody>
          <a:bodyPr/>
          <a:lstStyle/>
          <a:p>
            <a:r>
              <a:rPr lang="en-US" smtClean="0"/>
              <a:t>Agenda</a:t>
            </a:r>
            <a:endParaRPr lang="en-US"/>
          </a:p>
        </p:txBody>
      </p:sp>
      <p:sp>
        <p:nvSpPr>
          <p:cNvPr id="7" name="Footer Placeholder 6"/>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sp>
        <p:nvSpPr>
          <p:cNvPr id="373765" name="Rectangle 5"/>
          <p:cNvSpPr>
            <a:spLocks noChangeArrowheads="1"/>
          </p:cNvSpPr>
          <p:nvPr/>
        </p:nvSpPr>
        <p:spPr bwMode="auto">
          <a:xfrm>
            <a:off x="136525" y="6553200"/>
            <a:ext cx="92075" cy="92075"/>
          </a:xfrm>
          <a:prstGeom prst="rect">
            <a:avLst/>
          </a:prstGeom>
          <a:solidFill>
            <a:srgbClr val="6A8CB6"/>
          </a:solidFill>
          <a:ln w="12700" cap="sq">
            <a:noFill/>
            <a:miter lim="800000"/>
            <a:headEnd type="none" w="sm" len="sm"/>
            <a:tailEnd type="none" w="sm" len="sm"/>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530" name="Rectangle 2"/>
          <p:cNvSpPr>
            <a:spLocks noGrp="1" noChangeArrowheads="1"/>
          </p:cNvSpPr>
          <p:nvPr>
            <p:ph type="title"/>
          </p:nvPr>
        </p:nvSpPr>
        <p:spPr/>
        <p:txBody>
          <a:bodyPr>
            <a:normAutofit/>
          </a:bodyPr>
          <a:lstStyle/>
          <a:p>
            <a:r>
              <a:rPr lang="en-US" sz="4000" dirty="0"/>
              <a:t>When should we store</a:t>
            </a:r>
            <a:br>
              <a:rPr lang="en-US" sz="4000" dirty="0"/>
            </a:br>
            <a:r>
              <a:rPr lang="en-US" sz="4000" dirty="0"/>
              <a:t>XML in the Database?</a:t>
            </a:r>
          </a:p>
        </p:txBody>
      </p:sp>
      <p:sp>
        <p:nvSpPr>
          <p:cNvPr id="9" name="Text Placeholder 8"/>
          <p:cNvSpPr>
            <a:spLocks noGrp="1"/>
          </p:cNvSpPr>
          <p:nvPr>
            <p:ph type="body" idx="1"/>
          </p:nvPr>
        </p:nvSpPr>
        <p:spPr>
          <a:xfrm>
            <a:off x="5257800" y="4343400"/>
            <a:ext cx="3429000" cy="1454888"/>
          </a:xfrm>
        </p:spPr>
        <p:txBody>
          <a:bodyPr/>
          <a:lstStyle/>
          <a:p>
            <a:pPr algn="l"/>
            <a:r>
              <a:rPr lang="en-US" dirty="0" smtClean="0"/>
              <a:t>Rely on principles.</a:t>
            </a:r>
          </a:p>
          <a:p>
            <a:pPr marL="457200" indent="-457200" algn="l">
              <a:buAutoNum type="arabicPeriod"/>
            </a:pPr>
            <a:r>
              <a:rPr lang="en-US" dirty="0" smtClean="0"/>
              <a:t>XML Principles</a:t>
            </a:r>
          </a:p>
          <a:p>
            <a:pPr marL="457200" indent="-457200" algn="l">
              <a:buAutoNum type="arabicPeriod"/>
            </a:pPr>
            <a:r>
              <a:rPr lang="en-US" dirty="0" smtClean="0"/>
              <a:t>Relational Principles</a:t>
            </a:r>
            <a:endParaRPr lang="en-US" dirty="0"/>
          </a:p>
        </p:txBody>
      </p:sp>
      <p:sp>
        <p:nvSpPr>
          <p:cNvPr id="6" name="Slide Number Placeholder 4"/>
          <p:cNvSpPr>
            <a:spLocks noGrp="1"/>
          </p:cNvSpPr>
          <p:nvPr>
            <p:ph type="sldNum" sz="quarter" idx="12"/>
          </p:nvPr>
        </p:nvSpPr>
        <p:spPr/>
        <p:txBody>
          <a:bodyPr/>
          <a:lstStyle/>
          <a:p>
            <a:fld id="{835936F6-1A81-4B12-B121-A06196D0F447}" type="slidenum">
              <a:rPr lang="en-US"/>
              <a:pPr/>
              <a:t>28</a:t>
            </a:fld>
            <a:endParaRPr lang="en-US"/>
          </a:p>
        </p:txBody>
      </p:sp>
      <p:sp>
        <p:nvSpPr>
          <p:cNvPr id="7" name="Footer Placeholder 6"/>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sp>
        <p:nvSpPr>
          <p:cNvPr id="406532" name="Rectangle 4"/>
          <p:cNvSpPr>
            <a:spLocks noChangeArrowheads="1"/>
          </p:cNvSpPr>
          <p:nvPr/>
        </p:nvSpPr>
        <p:spPr bwMode="auto">
          <a:xfrm>
            <a:off x="136525" y="6553200"/>
            <a:ext cx="92075" cy="92075"/>
          </a:xfrm>
          <a:prstGeom prst="rect">
            <a:avLst/>
          </a:prstGeom>
          <a:solidFill>
            <a:srgbClr val="6A8CB6"/>
          </a:solidFill>
          <a:ln w="12700" cap="sq">
            <a:noFill/>
            <a:miter lim="800000"/>
            <a:headEnd type="none" w="sm" len="sm"/>
            <a:tailEnd type="none" w="sm" len="sm"/>
          </a:ln>
          <a:effectLst/>
        </p:spPr>
        <p:txBody>
          <a:bodyPr wrap="none" anchor="ctr"/>
          <a:lstStyle/>
          <a:p>
            <a:endParaRPr lang="en-US"/>
          </a:p>
        </p:txBody>
      </p:sp>
      <p:sp>
        <p:nvSpPr>
          <p:cNvPr id="406536" name="Text Box 8"/>
          <p:cNvSpPr txBox="1">
            <a:spLocks noChangeArrowheads="1"/>
          </p:cNvSpPr>
          <p:nvPr/>
        </p:nvSpPr>
        <p:spPr bwMode="auto">
          <a:xfrm>
            <a:off x="4267200" y="914400"/>
            <a:ext cx="4419600" cy="1169551"/>
          </a:xfrm>
          <a:prstGeom prst="rect">
            <a:avLst/>
          </a:prstGeom>
          <a:solidFill>
            <a:schemeClr val="tx1"/>
          </a:solidFill>
          <a:ln w="50800" cap="sq" algn="ctr">
            <a:solidFill>
              <a:srgbClr val="B2CAD8"/>
            </a:solidFill>
            <a:miter lim="800000"/>
            <a:headEnd type="none" w="sm" len="sm"/>
            <a:tailEnd type="none" w="sm" len="sm"/>
          </a:ln>
          <a:effectLst/>
        </p:spPr>
        <p:txBody>
          <a:bodyPr wrap="square" tIns="91440" bIns="91440">
            <a:spAutoFit/>
          </a:bodyPr>
          <a:lstStyle/>
          <a:p>
            <a:pPr marL="117475" indent="-117475">
              <a:lnSpc>
                <a:spcPct val="90000"/>
              </a:lnSpc>
              <a:spcBef>
                <a:spcPct val="20000"/>
              </a:spcBef>
            </a:pPr>
            <a:r>
              <a:rPr kumimoji="0" lang="en-US" sz="2000" dirty="0">
                <a:solidFill>
                  <a:srgbClr val="28546D"/>
                </a:solidFill>
              </a:rPr>
              <a:t>“If XML is an ‘interchange’ format, why am I storing it?”</a:t>
            </a:r>
          </a:p>
          <a:p>
            <a:pPr marL="117475" indent="-117475" algn="r">
              <a:lnSpc>
                <a:spcPct val="90000"/>
              </a:lnSpc>
              <a:spcBef>
                <a:spcPct val="20000"/>
              </a:spcBef>
            </a:pPr>
            <a:r>
              <a:rPr kumimoji="0" lang="en-US" sz="1400" i="1" dirty="0">
                <a:solidFill>
                  <a:srgbClr val="28546D"/>
                </a:solidFill>
              </a:rPr>
              <a:t>—‘</a:t>
            </a:r>
            <a:r>
              <a:rPr kumimoji="0" lang="en-US" sz="1400" i="1" dirty="0" err="1">
                <a:solidFill>
                  <a:srgbClr val="28546D"/>
                </a:solidFill>
              </a:rPr>
              <a:t>tblanchard</a:t>
            </a:r>
            <a:r>
              <a:rPr kumimoji="0" lang="en-US" sz="1400" i="1" dirty="0">
                <a:solidFill>
                  <a:srgbClr val="28546D"/>
                </a:solidFill>
              </a:rPr>
              <a:t>’ on http://lists.xml.org/archives/xml-dev</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653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p"/>
      <p:bldP spid="40653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39" name="Rectangle 3"/>
          <p:cNvSpPr>
            <a:spLocks noGrp="1" noChangeArrowheads="1"/>
          </p:cNvSpPr>
          <p:nvPr>
            <p:ph idx="1"/>
          </p:nvPr>
        </p:nvSpPr>
        <p:spPr>
          <a:xfrm>
            <a:off x="457200" y="2895600"/>
            <a:ext cx="8229600" cy="3111691"/>
          </a:xfrm>
        </p:spPr>
        <p:txBody>
          <a:bodyPr/>
          <a:lstStyle/>
          <a:p>
            <a:pPr algn="ctr">
              <a:buFont typeface="Wingdings" pitchFamily="2" charset="2"/>
              <a:buNone/>
            </a:pPr>
            <a:r>
              <a:rPr lang="en-US" dirty="0"/>
              <a:t>(This slide intentionally left blank.)</a:t>
            </a:r>
          </a:p>
        </p:txBody>
      </p:sp>
      <p:sp>
        <p:nvSpPr>
          <p:cNvPr id="6" name="Slide Number Placeholder 4"/>
          <p:cNvSpPr>
            <a:spLocks noGrp="1"/>
          </p:cNvSpPr>
          <p:nvPr>
            <p:ph type="sldNum" sz="quarter" idx="12"/>
          </p:nvPr>
        </p:nvSpPr>
        <p:spPr/>
        <p:txBody>
          <a:bodyPr/>
          <a:lstStyle/>
          <a:p>
            <a:fld id="{0E8CDA08-75F6-4956-9926-CCAF8E98E841}" type="slidenum">
              <a:rPr lang="en-US"/>
              <a:pPr/>
              <a:t>29</a:t>
            </a:fld>
            <a:endParaRPr lang="en-US"/>
          </a:p>
        </p:txBody>
      </p:sp>
      <p:sp>
        <p:nvSpPr>
          <p:cNvPr id="398338" name="Rectangle 2"/>
          <p:cNvSpPr>
            <a:spLocks noGrp="1" noChangeArrowheads="1"/>
          </p:cNvSpPr>
          <p:nvPr>
            <p:ph type="title"/>
          </p:nvPr>
        </p:nvSpPr>
        <p:spPr/>
        <p:txBody>
          <a:bodyPr/>
          <a:lstStyle/>
          <a:p>
            <a:r>
              <a:rPr lang="en-US"/>
              <a:t>XML Principles</a:t>
            </a:r>
          </a:p>
        </p:txBody>
      </p:sp>
      <p:sp>
        <p:nvSpPr>
          <p:cNvPr id="7" name="Footer Placeholder 6"/>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sp>
        <p:nvSpPr>
          <p:cNvPr id="398341" name="Rectangle 5"/>
          <p:cNvSpPr>
            <a:spLocks noChangeArrowheads="1"/>
          </p:cNvSpPr>
          <p:nvPr/>
        </p:nvSpPr>
        <p:spPr bwMode="auto">
          <a:xfrm>
            <a:off x="136525" y="6553200"/>
            <a:ext cx="92075" cy="92075"/>
          </a:xfrm>
          <a:prstGeom prst="rect">
            <a:avLst/>
          </a:prstGeom>
          <a:solidFill>
            <a:srgbClr val="6A8CB6"/>
          </a:solidFill>
          <a:ln w="12700" cap="sq">
            <a:noFill/>
            <a:miter lim="800000"/>
            <a:headEnd type="none" w="sm" len="sm"/>
            <a:tailEnd type="none" w="sm" len="sm"/>
          </a:ln>
          <a:effectLst/>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8339">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983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8339" grpId="0" build="p"/>
      <p:bldP spid="39834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1481328"/>
            <a:ext cx="7543800" cy="4525963"/>
          </a:xfrm>
        </p:spPr>
        <p:txBody>
          <a:bodyPr>
            <a:normAutofit fontScale="92500" lnSpcReduction="10000"/>
          </a:bodyPr>
          <a:lstStyle/>
          <a:p>
            <a:r>
              <a:rPr lang="en-US" dirty="0" smtClean="0"/>
              <a:t>About you…?</a:t>
            </a:r>
          </a:p>
          <a:p>
            <a:pPr lvl="1"/>
            <a:r>
              <a:rPr lang="en-US" dirty="0" smtClean="0"/>
              <a:t>DBAs? Database designers/developers? Other?</a:t>
            </a:r>
          </a:p>
          <a:p>
            <a:pPr lvl="1"/>
            <a:r>
              <a:rPr lang="en-US" dirty="0" smtClean="0"/>
              <a:t>Experience with XML?</a:t>
            </a:r>
          </a:p>
          <a:p>
            <a:pPr lvl="1"/>
            <a:r>
              <a:rPr lang="en-US" dirty="0" smtClean="0"/>
              <a:t>Background with the Relational Model?</a:t>
            </a:r>
          </a:p>
          <a:p>
            <a:endParaRPr lang="en-US" dirty="0" smtClean="0"/>
          </a:p>
          <a:p>
            <a:r>
              <a:rPr lang="en-US" dirty="0" smtClean="0"/>
              <a:t>About me…</a:t>
            </a:r>
          </a:p>
          <a:p>
            <a:pPr lvl="1"/>
            <a:r>
              <a:rPr lang="en-US" dirty="0" smtClean="0"/>
              <a:t>Business Analytics (Econ., Stats., etc.)</a:t>
            </a:r>
          </a:p>
          <a:p>
            <a:pPr lvl="1"/>
            <a:r>
              <a:rPr lang="en-US" dirty="0" smtClean="0"/>
              <a:t>Database design/development since ’90s</a:t>
            </a:r>
            <a:br>
              <a:rPr lang="en-US" dirty="0" smtClean="0"/>
            </a:br>
            <a:r>
              <a:rPr lang="en-US" sz="1500" dirty="0" smtClean="0"/>
              <a:t>(Much more fun than statistics!)</a:t>
            </a:r>
            <a:endParaRPr lang="en-US" dirty="0" smtClean="0"/>
          </a:p>
          <a:p>
            <a:pPr lvl="1"/>
            <a:r>
              <a:rPr lang="en-US" dirty="0" smtClean="0"/>
              <a:t>10 </a:t>
            </a:r>
            <a:r>
              <a:rPr lang="en-US" dirty="0" smtClean="0"/>
              <a:t>years in financial firms</a:t>
            </a:r>
          </a:p>
          <a:p>
            <a:pPr lvl="1"/>
            <a:r>
              <a:rPr lang="en-US" dirty="0" smtClean="0"/>
              <a:t>5 years at FEI </a:t>
            </a:r>
            <a:r>
              <a:rPr lang="en-US" dirty="0" smtClean="0"/>
              <a:t>Company (www.fei.com)</a:t>
            </a:r>
          </a:p>
          <a:p>
            <a:pPr lvl="1"/>
            <a:r>
              <a:rPr lang="en-US" dirty="0" smtClean="0"/>
              <a:t>“Hobby” is studying relational theory</a:t>
            </a:r>
          </a:p>
          <a:p>
            <a:pPr lvl="1"/>
            <a:endParaRPr lang="en-US" dirty="0" smtClean="0"/>
          </a:p>
        </p:txBody>
      </p:sp>
      <p:sp>
        <p:nvSpPr>
          <p:cNvPr id="2" name="Slide Number Placeholder 1"/>
          <p:cNvSpPr>
            <a:spLocks noGrp="1"/>
          </p:cNvSpPr>
          <p:nvPr>
            <p:ph type="sldNum" sz="quarter" idx="12"/>
          </p:nvPr>
        </p:nvSpPr>
        <p:spPr/>
        <p:txBody>
          <a:bodyPr/>
          <a:lstStyle/>
          <a:p>
            <a:fld id="{FAC7D792-4FFE-482B-ABA1-94925AD471E9}" type="slidenum">
              <a:rPr lang="en-US" smtClean="0"/>
              <a:pPr/>
              <a:t>3</a:t>
            </a:fld>
            <a:endParaRPr lang="en-US" dirty="0"/>
          </a:p>
        </p:txBody>
      </p:sp>
      <p:sp>
        <p:nvSpPr>
          <p:cNvPr id="3" name="Title 2"/>
          <p:cNvSpPr>
            <a:spLocks noGrp="1"/>
          </p:cNvSpPr>
          <p:nvPr>
            <p:ph type="title"/>
          </p:nvPr>
        </p:nvSpPr>
        <p:spPr/>
        <p:txBody>
          <a:bodyPr>
            <a:normAutofit/>
          </a:bodyPr>
          <a:lstStyle/>
          <a:p>
            <a:r>
              <a:rPr lang="en-US" dirty="0" smtClean="0"/>
              <a:t>Introduction</a:t>
            </a:r>
            <a:endParaRPr lang="en-US" dirty="0"/>
          </a:p>
        </p:txBody>
      </p:sp>
      <p:sp>
        <p:nvSpPr>
          <p:cNvPr id="4" name="Footer Placeholder 3"/>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grpSp>
        <p:nvGrpSpPr>
          <p:cNvPr id="11" name="Group 10"/>
          <p:cNvGrpSpPr/>
          <p:nvPr/>
        </p:nvGrpSpPr>
        <p:grpSpPr>
          <a:xfrm>
            <a:off x="7172337" y="3221796"/>
            <a:ext cx="4235288" cy="2776783"/>
            <a:chOff x="7172337" y="3221796"/>
            <a:chExt cx="4235288" cy="2776783"/>
          </a:xfrm>
        </p:grpSpPr>
        <p:sp>
          <p:nvSpPr>
            <p:cNvPr id="10" name="Oval 9"/>
            <p:cNvSpPr/>
            <p:nvPr/>
          </p:nvSpPr>
          <p:spPr>
            <a:xfrm rot="20575426">
              <a:off x="7172337" y="3221796"/>
              <a:ext cx="4235288" cy="2776783"/>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6434" name="Picture 2" descr="https://home.americanexpress.com/home/navigation/shared/nav/images06/img_bluebox.gif"/>
            <p:cNvPicPr>
              <a:picLocks noChangeAspect="1" noChangeArrowheads="1"/>
            </p:cNvPicPr>
            <p:nvPr/>
          </p:nvPicPr>
          <p:blipFill>
            <a:blip r:embed="rId3" cstate="print"/>
            <a:srcRect/>
            <a:stretch>
              <a:fillRect/>
            </a:stretch>
          </p:blipFill>
          <p:spPr bwMode="auto">
            <a:xfrm>
              <a:off x="8001000" y="4648200"/>
              <a:ext cx="457200" cy="414338"/>
            </a:xfrm>
            <a:prstGeom prst="rect">
              <a:avLst/>
            </a:prstGeom>
            <a:noFill/>
          </p:spPr>
        </p:pic>
        <p:pic>
          <p:nvPicPr>
            <p:cNvPr id="146436" name="Picture 4" descr="U.S. Bank Five Star Service Guaranteed"/>
            <p:cNvPicPr>
              <a:picLocks noChangeAspect="1" noChangeArrowheads="1"/>
            </p:cNvPicPr>
            <p:nvPr/>
          </p:nvPicPr>
          <p:blipFill>
            <a:blip r:embed="rId4" cstate="print"/>
            <a:srcRect/>
            <a:stretch>
              <a:fillRect/>
            </a:stretch>
          </p:blipFill>
          <p:spPr bwMode="auto">
            <a:xfrm>
              <a:off x="7658100" y="4038600"/>
              <a:ext cx="1181100" cy="413386"/>
            </a:xfrm>
            <a:prstGeom prst="rect">
              <a:avLst/>
            </a:prstGeom>
            <a:noFill/>
          </p:spPr>
        </p:pic>
        <p:pic>
          <p:nvPicPr>
            <p:cNvPr id="146439" name="Picture 7" descr="C:\Docs\Fei\Standards\Documentation\FEI_ToolsNanotech.jpg"/>
            <p:cNvPicPr>
              <a:picLocks noChangeAspect="1" noChangeArrowheads="1"/>
            </p:cNvPicPr>
            <p:nvPr/>
          </p:nvPicPr>
          <p:blipFill>
            <a:blip r:embed="rId5" cstate="print"/>
            <a:srcRect/>
            <a:stretch>
              <a:fillRect/>
            </a:stretch>
          </p:blipFill>
          <p:spPr bwMode="auto">
            <a:xfrm>
              <a:off x="7487056" y="5257800"/>
              <a:ext cx="1550987" cy="303985"/>
            </a:xfrm>
            <a:prstGeom prst="rect">
              <a:avLst/>
            </a:prstGeom>
            <a:noFill/>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9" end="9"/>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10" end="1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91" name="Rectangle 3"/>
          <p:cNvSpPr>
            <a:spLocks noGrp="1" noChangeArrowheads="1"/>
          </p:cNvSpPr>
          <p:nvPr>
            <p:ph idx="1"/>
          </p:nvPr>
        </p:nvSpPr>
        <p:spPr/>
        <p:txBody>
          <a:bodyPr/>
          <a:lstStyle/>
          <a:p>
            <a:pPr>
              <a:lnSpc>
                <a:spcPct val="140000"/>
              </a:lnSpc>
            </a:pPr>
            <a:r>
              <a:rPr lang="en-US" dirty="0" smtClean="0"/>
              <a:t>Set Theory &amp; Predicate Logic</a:t>
            </a:r>
          </a:p>
          <a:p>
            <a:pPr>
              <a:lnSpc>
                <a:spcPct val="140000"/>
              </a:lnSpc>
            </a:pPr>
            <a:endParaRPr lang="en-US" dirty="0"/>
          </a:p>
          <a:p>
            <a:pPr>
              <a:lnSpc>
                <a:spcPct val="140000"/>
              </a:lnSpc>
            </a:pPr>
            <a:r>
              <a:rPr lang="en-US" dirty="0"/>
              <a:t>First Normal Form (</a:t>
            </a:r>
            <a:r>
              <a:rPr lang="en-US" dirty="0" smtClean="0"/>
              <a:t>1NF)</a:t>
            </a:r>
            <a:br>
              <a:rPr lang="en-US" dirty="0" smtClean="0"/>
            </a:br>
            <a:r>
              <a:rPr lang="en-US" dirty="0" smtClean="0"/>
              <a:t>   &amp; The </a:t>
            </a:r>
            <a:r>
              <a:rPr lang="en-US" dirty="0"/>
              <a:t>“Information Principle”</a:t>
            </a:r>
          </a:p>
        </p:txBody>
      </p:sp>
      <p:sp>
        <p:nvSpPr>
          <p:cNvPr id="6" name="Slide Number Placeholder 4"/>
          <p:cNvSpPr>
            <a:spLocks noGrp="1"/>
          </p:cNvSpPr>
          <p:nvPr>
            <p:ph type="sldNum" sz="quarter" idx="12"/>
          </p:nvPr>
        </p:nvSpPr>
        <p:spPr/>
        <p:txBody>
          <a:bodyPr/>
          <a:lstStyle/>
          <a:p>
            <a:fld id="{FE7501FA-785C-4222-83BD-006C9F2E79A8}" type="slidenum">
              <a:rPr lang="en-US"/>
              <a:pPr/>
              <a:t>30</a:t>
            </a:fld>
            <a:endParaRPr lang="en-US"/>
          </a:p>
        </p:txBody>
      </p:sp>
      <p:sp>
        <p:nvSpPr>
          <p:cNvPr id="396290" name="Rectangle 2"/>
          <p:cNvSpPr>
            <a:spLocks noGrp="1" noChangeArrowheads="1"/>
          </p:cNvSpPr>
          <p:nvPr>
            <p:ph type="title"/>
          </p:nvPr>
        </p:nvSpPr>
        <p:spPr/>
        <p:txBody>
          <a:bodyPr/>
          <a:lstStyle/>
          <a:p>
            <a:r>
              <a:rPr lang="en-US"/>
              <a:t>Relational Principles</a:t>
            </a:r>
          </a:p>
        </p:txBody>
      </p:sp>
      <p:sp>
        <p:nvSpPr>
          <p:cNvPr id="7" name="Footer Placeholder 6"/>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sp>
        <p:nvSpPr>
          <p:cNvPr id="396293" name="Rectangle 5"/>
          <p:cNvSpPr>
            <a:spLocks noChangeArrowheads="1"/>
          </p:cNvSpPr>
          <p:nvPr/>
        </p:nvSpPr>
        <p:spPr bwMode="auto">
          <a:xfrm>
            <a:off x="136525" y="6553200"/>
            <a:ext cx="92075" cy="92075"/>
          </a:xfrm>
          <a:prstGeom prst="rect">
            <a:avLst/>
          </a:prstGeom>
          <a:solidFill>
            <a:srgbClr val="6A8CB6"/>
          </a:solidFill>
          <a:ln w="12700" cap="sq">
            <a:noFill/>
            <a:miter lim="800000"/>
            <a:headEnd type="none" w="sm" len="sm"/>
            <a:tailEnd type="none" w="sm" len="sm"/>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First Normal Form (1NF)</a:t>
            </a:r>
            <a:endParaRPr lang="en-US" dirty="0"/>
          </a:p>
        </p:txBody>
      </p:sp>
      <p:sp>
        <p:nvSpPr>
          <p:cNvPr id="3" name="Slide Number Placeholder 2"/>
          <p:cNvSpPr>
            <a:spLocks noGrp="1"/>
          </p:cNvSpPr>
          <p:nvPr>
            <p:ph type="sldNum" sz="quarter" idx="12"/>
          </p:nvPr>
        </p:nvSpPr>
        <p:spPr/>
        <p:txBody>
          <a:bodyPr/>
          <a:lstStyle/>
          <a:p>
            <a:fld id="{9E511A30-EE8E-4323-B522-A533CCF7C4EC}" type="slidenum">
              <a:rPr lang="en-US" smtClean="0"/>
              <a:pPr/>
              <a:t>31</a:t>
            </a:fld>
            <a:endParaRPr lang="en-US" dirty="0"/>
          </a:p>
        </p:txBody>
      </p:sp>
      <p:sp>
        <p:nvSpPr>
          <p:cNvPr id="5" name="Footer Placeholder 4"/>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pic>
        <p:nvPicPr>
          <p:cNvPr id="8" name="Picture 1" descr="C:\Docs\Lib\Docs\_EW\200810_SqlSaturday\Images\help_64x64.png"/>
          <p:cNvPicPr>
            <a:picLocks noChangeAspect="1" noChangeArrowheads="1"/>
          </p:cNvPicPr>
          <p:nvPr/>
        </p:nvPicPr>
        <p:blipFill>
          <a:blip r:embed="rId2" cstate="print"/>
          <a:srcRect/>
          <a:stretch>
            <a:fillRect/>
          </a:stretch>
        </p:blipFill>
        <p:spPr bwMode="auto">
          <a:xfrm>
            <a:off x="7620000" y="4572000"/>
            <a:ext cx="609600" cy="609600"/>
          </a:xfrm>
          <a:prstGeom prst="rect">
            <a:avLst/>
          </a:prstGeom>
          <a:noFill/>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4"/>
          <p:cNvSpPr>
            <a:spLocks noGrp="1"/>
          </p:cNvSpPr>
          <p:nvPr>
            <p:ph type="sldNum" sz="quarter" idx="12"/>
          </p:nvPr>
        </p:nvSpPr>
        <p:spPr/>
        <p:txBody>
          <a:bodyPr/>
          <a:lstStyle/>
          <a:p>
            <a:fld id="{7AF82EE9-CAFA-46E8-8F16-0DF8D2B43D59}" type="slidenum">
              <a:rPr lang="en-US"/>
              <a:pPr/>
              <a:t>32</a:t>
            </a:fld>
            <a:endParaRPr lang="en-US"/>
          </a:p>
        </p:txBody>
      </p:sp>
      <p:sp>
        <p:nvSpPr>
          <p:cNvPr id="400388" name="Rectangle 4"/>
          <p:cNvSpPr>
            <a:spLocks noGrp="1" noChangeArrowheads="1"/>
          </p:cNvSpPr>
          <p:nvPr>
            <p:ph type="title"/>
          </p:nvPr>
        </p:nvSpPr>
        <p:spPr/>
        <p:txBody>
          <a:bodyPr/>
          <a:lstStyle/>
          <a:p>
            <a:r>
              <a:rPr lang="en-US"/>
              <a:t>Understanding 1NF</a:t>
            </a:r>
          </a:p>
        </p:txBody>
      </p:sp>
      <p:sp>
        <p:nvSpPr>
          <p:cNvPr id="9" name="Footer Placeholder 8"/>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sp>
        <p:nvSpPr>
          <p:cNvPr id="400391" name="AutoShape 7"/>
          <p:cNvSpPr>
            <a:spLocks noChangeArrowheads="1"/>
          </p:cNvSpPr>
          <p:nvPr/>
        </p:nvSpPr>
        <p:spPr bwMode="auto">
          <a:xfrm>
            <a:off x="2819400" y="1981200"/>
            <a:ext cx="3429000" cy="3581400"/>
          </a:xfrm>
          <a:prstGeom prst="roundRect">
            <a:avLst>
              <a:gd name="adj" fmla="val 16667"/>
            </a:avLst>
          </a:prstGeom>
          <a:solidFill>
            <a:schemeClr val="tx1"/>
          </a:solidFill>
          <a:ln w="12700" cap="sq">
            <a:noFill/>
            <a:round/>
            <a:headEnd type="none" w="sm" len="sm"/>
            <a:tailEnd type="none" w="sm" len="sm"/>
          </a:ln>
          <a:effectLst>
            <a:innerShdw blurRad="114300">
              <a:prstClr val="black"/>
            </a:innerShdw>
          </a:effectLst>
        </p:spPr>
        <p:txBody>
          <a:bodyPr wrap="none" anchor="ctr"/>
          <a:lstStyle/>
          <a:p>
            <a:endParaRPr lang="en-US"/>
          </a:p>
        </p:txBody>
      </p:sp>
      <p:pic>
        <p:nvPicPr>
          <p:cNvPr id="400390" name="Picture 6" descr="M&amp;Ms - brown bag"/>
          <p:cNvPicPr>
            <a:picLocks noChangeAspect="1" noChangeArrowheads="1"/>
          </p:cNvPicPr>
          <p:nvPr/>
        </p:nvPicPr>
        <p:blipFill>
          <a:blip r:embed="rId3" cstate="print"/>
          <a:srcRect/>
          <a:stretch>
            <a:fillRect/>
          </a:stretch>
        </p:blipFill>
        <p:spPr bwMode="auto">
          <a:xfrm>
            <a:off x="3457575" y="3019425"/>
            <a:ext cx="2028825" cy="1781175"/>
          </a:xfrm>
          <a:prstGeom prst="rect">
            <a:avLst/>
          </a:prstGeom>
          <a:noFill/>
        </p:spPr>
      </p:pic>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9E511A30-EE8E-4323-B522-A533CCF7C4EC}" type="slidenum">
              <a:rPr lang="en-US" smtClean="0"/>
              <a:pPr/>
              <a:t>33</a:t>
            </a:fld>
            <a:endParaRPr lang="en-US"/>
          </a:p>
        </p:txBody>
      </p:sp>
      <p:sp>
        <p:nvSpPr>
          <p:cNvPr id="4" name="Footer Placeholder 3"/>
          <p:cNvSpPr>
            <a:spLocks noGrp="1"/>
          </p:cNvSpPr>
          <p:nvPr>
            <p:ph type="ftr" sz="quarter" idx="3"/>
          </p:nvPr>
        </p:nvSpPr>
        <p:spPr/>
        <p:txBody>
          <a:bodyPr/>
          <a:lstStyle/>
          <a:p>
            <a:r>
              <a:rPr lang="en-US" sz="1400" b="1" smtClean="0">
                <a:latin typeface="Garamond" pitchFamily="18" charset="0"/>
              </a:rPr>
              <a:t>XML and Relational Databases </a:t>
            </a:r>
            <a:r>
              <a:rPr lang="en-US" i="1" smtClean="0"/>
              <a:t/>
            </a:r>
            <a:br>
              <a:rPr lang="en-US" i="1" smtClean="0"/>
            </a:br>
            <a:r>
              <a:rPr lang="en-US" sz="800" smtClean="0"/>
              <a:t>© 2008, Eric M. Wilson  </a:t>
            </a:r>
            <a:r>
              <a:rPr lang="en-US" sz="800" smtClean="0">
                <a:sym typeface="Wingdings 2"/>
              </a:rPr>
              <a:t></a:t>
            </a:r>
            <a:r>
              <a:rPr lang="en-US" sz="800" smtClean="0"/>
              <a:t>  ewilson@datazulu.com</a:t>
            </a:r>
            <a:endParaRPr lang="en-US" sz="800" dirty="0"/>
          </a:p>
        </p:txBody>
      </p:sp>
      <p:pic>
        <p:nvPicPr>
          <p:cNvPr id="5" name="Picture 4" descr="IMAGE_018.jpg"/>
          <p:cNvPicPr>
            <a:picLocks noChangeAspect="1"/>
          </p:cNvPicPr>
          <p:nvPr/>
        </p:nvPicPr>
        <p:blipFill>
          <a:blip r:embed="rId2" cstate="print">
            <a:lum bright="37000" contrast="65000"/>
          </a:blip>
          <a:stretch>
            <a:fillRect/>
          </a:stretch>
        </p:blipFill>
        <p:spPr>
          <a:xfrm>
            <a:off x="0" y="0"/>
            <a:ext cx="9144000" cy="6858000"/>
          </a:xfrm>
          <a:prstGeom prst="rect">
            <a:avLst/>
          </a:prstGeom>
        </p:spPr>
      </p:pic>
      <p:sp>
        <p:nvSpPr>
          <p:cNvPr id="6" name="Oval 5"/>
          <p:cNvSpPr/>
          <p:nvPr/>
        </p:nvSpPr>
        <p:spPr>
          <a:xfrm>
            <a:off x="2209800" y="2895600"/>
            <a:ext cx="4648200" cy="2438400"/>
          </a:xfrm>
          <a:prstGeom prst="ellipse">
            <a:avLst/>
          </a:prstGeom>
          <a:noFill/>
          <a:ln w="63500" cmpd="sng">
            <a:solidFill>
              <a:srgbClr val="FF0000"/>
            </a:solidFill>
          </a:ln>
          <a:effectLst>
            <a:outerShdw blurRad="190500" dist="1016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4"/>
          <p:cNvSpPr>
            <a:spLocks noGrp="1"/>
          </p:cNvSpPr>
          <p:nvPr>
            <p:ph type="sldNum" sz="quarter" idx="12"/>
          </p:nvPr>
        </p:nvSpPr>
        <p:spPr/>
        <p:txBody>
          <a:bodyPr/>
          <a:lstStyle/>
          <a:p>
            <a:fld id="{68727A8E-2950-4275-B198-01FABF3214F7}" type="slidenum">
              <a:rPr lang="en-US"/>
              <a:pPr/>
              <a:t>34</a:t>
            </a:fld>
            <a:endParaRPr lang="en-US"/>
          </a:p>
        </p:txBody>
      </p:sp>
      <p:sp>
        <p:nvSpPr>
          <p:cNvPr id="402434" name="Rectangle 2"/>
          <p:cNvSpPr>
            <a:spLocks noGrp="1" noChangeArrowheads="1"/>
          </p:cNvSpPr>
          <p:nvPr>
            <p:ph type="title"/>
          </p:nvPr>
        </p:nvSpPr>
        <p:spPr/>
        <p:txBody>
          <a:bodyPr/>
          <a:lstStyle/>
          <a:p>
            <a:r>
              <a:rPr lang="en-US"/>
              <a:t>How Many Things?</a:t>
            </a:r>
          </a:p>
        </p:txBody>
      </p:sp>
      <p:sp>
        <p:nvSpPr>
          <p:cNvPr id="11" name="Footer Placeholder 10"/>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sp>
        <p:nvSpPr>
          <p:cNvPr id="402437" name="AutoShape 5"/>
          <p:cNvSpPr>
            <a:spLocks noChangeArrowheads="1"/>
          </p:cNvSpPr>
          <p:nvPr/>
        </p:nvSpPr>
        <p:spPr bwMode="auto">
          <a:xfrm>
            <a:off x="2514600" y="1981200"/>
            <a:ext cx="5486400" cy="4191000"/>
          </a:xfrm>
          <a:prstGeom prst="roundRect">
            <a:avLst>
              <a:gd name="adj" fmla="val 16667"/>
            </a:avLst>
          </a:prstGeom>
          <a:solidFill>
            <a:schemeClr val="tx1"/>
          </a:solidFill>
          <a:ln w="12700" cap="sq">
            <a:noFill/>
            <a:round/>
            <a:headEnd type="none" w="sm" len="sm"/>
            <a:tailEnd type="none" w="sm" len="sm"/>
          </a:ln>
          <a:effectLst>
            <a:innerShdw blurRad="114300">
              <a:prstClr val="black"/>
            </a:innerShdw>
          </a:effectLst>
        </p:spPr>
        <p:txBody>
          <a:bodyPr wrap="none" anchor="ctr"/>
          <a:lstStyle/>
          <a:p>
            <a:endParaRPr lang="en-US"/>
          </a:p>
        </p:txBody>
      </p:sp>
      <p:pic>
        <p:nvPicPr>
          <p:cNvPr id="402440" name="Picture 8" descr="j0407228"/>
          <p:cNvPicPr>
            <a:picLocks noChangeAspect="1" noChangeArrowheads="1"/>
          </p:cNvPicPr>
          <p:nvPr/>
        </p:nvPicPr>
        <p:blipFill>
          <a:blip r:embed="rId3" cstate="print"/>
          <a:srcRect/>
          <a:stretch>
            <a:fillRect/>
          </a:stretch>
        </p:blipFill>
        <p:spPr bwMode="auto">
          <a:xfrm>
            <a:off x="1143000" y="1828800"/>
            <a:ext cx="2287588" cy="3429000"/>
          </a:xfrm>
          <a:prstGeom prst="rect">
            <a:avLst/>
          </a:prstGeom>
          <a:noFill/>
          <a:effectLst>
            <a:outerShdw blurRad="50800" dist="38100" dir="2700000" algn="tl" rotWithShape="0">
              <a:prstClr val="black">
                <a:alpha val="40000"/>
              </a:prstClr>
            </a:outerShdw>
          </a:effectLst>
        </p:spPr>
      </p:pic>
      <p:sp>
        <p:nvSpPr>
          <p:cNvPr id="402443" name="Text Box 11"/>
          <p:cNvSpPr txBox="1">
            <a:spLocks noChangeArrowheads="1"/>
          </p:cNvSpPr>
          <p:nvPr/>
        </p:nvSpPr>
        <p:spPr bwMode="auto">
          <a:xfrm>
            <a:off x="3505200" y="2895600"/>
            <a:ext cx="1828800" cy="2123658"/>
          </a:xfrm>
          <a:prstGeom prst="rect">
            <a:avLst/>
          </a:prstGeom>
          <a:noFill/>
          <a:ln w="12700" cap="sq">
            <a:noFill/>
            <a:miter lim="800000"/>
            <a:headEnd type="none" w="sm" len="sm"/>
            <a:tailEnd type="none" w="sm" len="sm"/>
          </a:ln>
          <a:effectLst/>
        </p:spPr>
        <p:txBody>
          <a:bodyPr wrap="square">
            <a:spAutoFit/>
          </a:bodyPr>
          <a:lstStyle/>
          <a:p>
            <a:pPr algn="r">
              <a:spcBef>
                <a:spcPct val="50000"/>
              </a:spcBef>
            </a:pPr>
            <a:r>
              <a:rPr kumimoji="0" lang="en-US" sz="2400" dirty="0">
                <a:solidFill>
                  <a:srgbClr val="28546D"/>
                </a:solidFill>
              </a:rPr>
              <a:t>1 pack?</a:t>
            </a:r>
          </a:p>
          <a:p>
            <a:pPr algn="r">
              <a:spcBef>
                <a:spcPct val="50000"/>
              </a:spcBef>
            </a:pPr>
            <a:endParaRPr kumimoji="0" lang="en-US" sz="2400" dirty="0">
              <a:solidFill>
                <a:srgbClr val="28546D"/>
              </a:solidFill>
            </a:endParaRPr>
          </a:p>
          <a:p>
            <a:pPr algn="r">
              <a:spcBef>
                <a:spcPct val="50000"/>
              </a:spcBef>
            </a:pPr>
            <a:endParaRPr kumimoji="0" lang="en-US" sz="2400" dirty="0">
              <a:solidFill>
                <a:srgbClr val="28546D"/>
              </a:solidFill>
            </a:endParaRPr>
          </a:p>
          <a:p>
            <a:pPr algn="r">
              <a:spcBef>
                <a:spcPct val="50000"/>
              </a:spcBef>
            </a:pPr>
            <a:r>
              <a:rPr kumimoji="0" lang="en-US" sz="2400" dirty="0">
                <a:solidFill>
                  <a:srgbClr val="28546D"/>
                </a:solidFill>
              </a:rPr>
              <a:t>23 pieces?</a:t>
            </a:r>
          </a:p>
        </p:txBody>
      </p:sp>
      <p:pic>
        <p:nvPicPr>
          <p:cNvPr id="402444" name="Picture 12" descr="M&amp;Ms - random pile"/>
          <p:cNvPicPr>
            <a:picLocks noChangeAspect="1" noChangeArrowheads="1"/>
          </p:cNvPicPr>
          <p:nvPr/>
        </p:nvPicPr>
        <p:blipFill>
          <a:blip r:embed="rId4" cstate="print"/>
          <a:srcRect/>
          <a:stretch>
            <a:fillRect/>
          </a:stretch>
        </p:blipFill>
        <p:spPr bwMode="auto">
          <a:xfrm>
            <a:off x="5867400" y="4191000"/>
            <a:ext cx="1371600" cy="1028700"/>
          </a:xfrm>
          <a:prstGeom prst="rect">
            <a:avLst/>
          </a:prstGeom>
          <a:noFill/>
        </p:spPr>
      </p:pic>
      <p:pic>
        <p:nvPicPr>
          <p:cNvPr id="402445" name="Picture 13" descr="M&amp;Ms - brown bag"/>
          <p:cNvPicPr>
            <a:picLocks noChangeAspect="1" noChangeArrowheads="1"/>
          </p:cNvPicPr>
          <p:nvPr/>
        </p:nvPicPr>
        <p:blipFill>
          <a:blip r:embed="rId5" cstate="print"/>
          <a:srcRect/>
          <a:stretch>
            <a:fillRect/>
          </a:stretch>
        </p:blipFill>
        <p:spPr bwMode="auto">
          <a:xfrm>
            <a:off x="5438775" y="2257425"/>
            <a:ext cx="2028825" cy="1781175"/>
          </a:xfrm>
          <a:prstGeom prst="rect">
            <a:avLst/>
          </a:prstGeom>
          <a:noFill/>
        </p:spPr>
      </p:pic>
      <p:sp>
        <p:nvSpPr>
          <p:cNvPr id="402447" name="Rectangle 15"/>
          <p:cNvSpPr>
            <a:spLocks noChangeArrowheads="1"/>
          </p:cNvSpPr>
          <p:nvPr/>
        </p:nvSpPr>
        <p:spPr bwMode="auto">
          <a:xfrm>
            <a:off x="136525" y="6553200"/>
            <a:ext cx="92075" cy="92075"/>
          </a:xfrm>
          <a:prstGeom prst="rect">
            <a:avLst/>
          </a:prstGeom>
          <a:solidFill>
            <a:srgbClr val="6A8CB6"/>
          </a:solidFill>
          <a:ln w="12700" cap="sq">
            <a:noFill/>
            <a:miter lim="800000"/>
            <a:headEnd type="none" w="sm" len="sm"/>
            <a:tailEnd type="none" w="sm" len="sm"/>
          </a:ln>
          <a:effectLst/>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244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0244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0244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024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244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4"/>
          <p:cNvSpPr>
            <a:spLocks noGrp="1"/>
          </p:cNvSpPr>
          <p:nvPr>
            <p:ph type="sldNum" sz="quarter" idx="12"/>
          </p:nvPr>
        </p:nvSpPr>
        <p:spPr/>
        <p:txBody>
          <a:bodyPr/>
          <a:lstStyle/>
          <a:p>
            <a:fld id="{3972E260-9AF4-4BB9-8A83-1D8E3C7A5324}" type="slidenum">
              <a:rPr lang="en-US"/>
              <a:pPr/>
              <a:t>35</a:t>
            </a:fld>
            <a:endParaRPr lang="en-US"/>
          </a:p>
        </p:txBody>
      </p:sp>
      <p:sp>
        <p:nvSpPr>
          <p:cNvPr id="410627" name="Rectangle 3"/>
          <p:cNvSpPr>
            <a:spLocks noGrp="1" noChangeArrowheads="1"/>
          </p:cNvSpPr>
          <p:nvPr>
            <p:ph type="title"/>
          </p:nvPr>
        </p:nvSpPr>
        <p:spPr/>
        <p:txBody>
          <a:bodyPr/>
          <a:lstStyle/>
          <a:p>
            <a:r>
              <a:rPr lang="en-US"/>
              <a:t>How Many Things?</a:t>
            </a:r>
          </a:p>
        </p:txBody>
      </p:sp>
      <p:sp>
        <p:nvSpPr>
          <p:cNvPr id="10" name="Footer Placeholder 9"/>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sp>
        <p:nvSpPr>
          <p:cNvPr id="410626" name="AutoShape 2"/>
          <p:cNvSpPr>
            <a:spLocks noChangeArrowheads="1"/>
          </p:cNvSpPr>
          <p:nvPr/>
        </p:nvSpPr>
        <p:spPr bwMode="auto">
          <a:xfrm>
            <a:off x="2514600" y="1981200"/>
            <a:ext cx="5486400" cy="4191000"/>
          </a:xfrm>
          <a:prstGeom prst="roundRect">
            <a:avLst>
              <a:gd name="adj" fmla="val 16667"/>
            </a:avLst>
          </a:prstGeom>
          <a:solidFill>
            <a:schemeClr val="tx1"/>
          </a:solidFill>
          <a:ln w="12700" cap="sq">
            <a:noFill/>
            <a:round/>
            <a:headEnd type="none" w="sm" len="sm"/>
            <a:tailEnd type="none" w="sm" len="sm"/>
          </a:ln>
          <a:effectLst>
            <a:innerShdw blurRad="114300">
              <a:prstClr val="black"/>
            </a:innerShdw>
          </a:effectLst>
        </p:spPr>
        <p:txBody>
          <a:bodyPr wrap="none" anchor="ctr"/>
          <a:lstStyle/>
          <a:p>
            <a:endParaRPr lang="en-US"/>
          </a:p>
        </p:txBody>
      </p:sp>
      <p:pic>
        <p:nvPicPr>
          <p:cNvPr id="410633" name="Picture 9" descr="Candy making machine"/>
          <p:cNvPicPr>
            <a:picLocks noChangeAspect="1" noChangeArrowheads="1"/>
          </p:cNvPicPr>
          <p:nvPr/>
        </p:nvPicPr>
        <p:blipFill>
          <a:blip r:embed="rId3" cstate="print"/>
          <a:srcRect/>
          <a:stretch>
            <a:fillRect/>
          </a:stretch>
        </p:blipFill>
        <p:spPr bwMode="auto">
          <a:xfrm>
            <a:off x="1066800" y="1828800"/>
            <a:ext cx="3429000" cy="3429000"/>
          </a:xfrm>
          <a:prstGeom prst="rect">
            <a:avLst/>
          </a:prstGeom>
          <a:noFill/>
          <a:effectLst>
            <a:outerShdw blurRad="50800" dist="38100" dir="2700000" algn="tl" rotWithShape="0">
              <a:prstClr val="black">
                <a:alpha val="40000"/>
              </a:prstClr>
            </a:outerShdw>
          </a:effectLst>
        </p:spPr>
      </p:pic>
      <p:pic>
        <p:nvPicPr>
          <p:cNvPr id="410634" name="Picture 10" descr="M&amp;Ms - architectural"/>
          <p:cNvPicPr>
            <a:picLocks noChangeAspect="1" noChangeArrowheads="1"/>
          </p:cNvPicPr>
          <p:nvPr/>
        </p:nvPicPr>
        <p:blipFill>
          <a:blip r:embed="rId4" cstate="print"/>
          <a:srcRect/>
          <a:stretch>
            <a:fillRect/>
          </a:stretch>
        </p:blipFill>
        <p:spPr bwMode="auto">
          <a:xfrm>
            <a:off x="5867400" y="2438400"/>
            <a:ext cx="1212850" cy="1600200"/>
          </a:xfrm>
          <a:prstGeom prst="rect">
            <a:avLst/>
          </a:prstGeom>
          <a:noFill/>
        </p:spPr>
      </p:pic>
      <p:pic>
        <p:nvPicPr>
          <p:cNvPr id="410636" name="Picture 12" descr="M&amp;Ms - content histogram (sm)"/>
          <p:cNvPicPr>
            <a:picLocks noChangeAspect="1" noChangeArrowheads="1"/>
          </p:cNvPicPr>
          <p:nvPr/>
        </p:nvPicPr>
        <p:blipFill>
          <a:blip r:embed="rId5" cstate="print"/>
          <a:srcRect/>
          <a:stretch>
            <a:fillRect/>
          </a:stretch>
        </p:blipFill>
        <p:spPr bwMode="auto">
          <a:xfrm>
            <a:off x="5638800" y="4543425"/>
            <a:ext cx="1743075" cy="638175"/>
          </a:xfrm>
          <a:prstGeom prst="rect">
            <a:avLst/>
          </a:prstGeom>
          <a:noFill/>
        </p:spPr>
      </p:pic>
      <p:sp>
        <p:nvSpPr>
          <p:cNvPr id="410638" name="Rectangle 14"/>
          <p:cNvSpPr>
            <a:spLocks noChangeArrowheads="1"/>
          </p:cNvSpPr>
          <p:nvPr/>
        </p:nvSpPr>
        <p:spPr bwMode="auto">
          <a:xfrm>
            <a:off x="136525" y="6553200"/>
            <a:ext cx="92075" cy="92075"/>
          </a:xfrm>
          <a:prstGeom prst="rect">
            <a:avLst/>
          </a:prstGeom>
          <a:solidFill>
            <a:srgbClr val="6A8CB6"/>
          </a:solidFill>
          <a:ln w="12700" cap="sq">
            <a:noFill/>
            <a:miter lim="800000"/>
            <a:headEnd type="none" w="sm" len="sm"/>
            <a:tailEnd type="none" w="sm" len="sm"/>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4"/>
          <p:cNvSpPr>
            <a:spLocks noGrp="1"/>
          </p:cNvSpPr>
          <p:nvPr>
            <p:ph type="sldNum" sz="quarter" idx="12"/>
          </p:nvPr>
        </p:nvSpPr>
        <p:spPr/>
        <p:txBody>
          <a:bodyPr/>
          <a:lstStyle/>
          <a:p>
            <a:fld id="{79B61070-A6A0-4CC7-9B8F-E5658B6542FC}" type="slidenum">
              <a:rPr lang="en-US"/>
              <a:pPr/>
              <a:t>36</a:t>
            </a:fld>
            <a:endParaRPr lang="en-US"/>
          </a:p>
        </p:txBody>
      </p:sp>
      <p:sp>
        <p:nvSpPr>
          <p:cNvPr id="412675" name="Rectangle 3"/>
          <p:cNvSpPr>
            <a:spLocks noGrp="1" noChangeArrowheads="1"/>
          </p:cNvSpPr>
          <p:nvPr>
            <p:ph type="title"/>
          </p:nvPr>
        </p:nvSpPr>
        <p:spPr/>
        <p:txBody>
          <a:bodyPr/>
          <a:lstStyle/>
          <a:p>
            <a:r>
              <a:rPr lang="en-US" dirty="0"/>
              <a:t>How Many </a:t>
            </a:r>
            <a:r>
              <a:rPr lang="en-US" dirty="0" smtClean="0"/>
              <a:t>Pieces of </a:t>
            </a:r>
            <a:r>
              <a:rPr lang="en-US" i="1" dirty="0" smtClean="0"/>
              <a:t>Data</a:t>
            </a:r>
            <a:r>
              <a:rPr lang="en-US" dirty="0" smtClean="0"/>
              <a:t>?</a:t>
            </a:r>
            <a:endParaRPr lang="en-US" dirty="0"/>
          </a:p>
        </p:txBody>
      </p:sp>
      <p:sp>
        <p:nvSpPr>
          <p:cNvPr id="11" name="Footer Placeholder 10"/>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sp>
        <p:nvSpPr>
          <p:cNvPr id="412674" name="AutoShape 2"/>
          <p:cNvSpPr>
            <a:spLocks noChangeArrowheads="1"/>
          </p:cNvSpPr>
          <p:nvPr/>
        </p:nvSpPr>
        <p:spPr bwMode="auto">
          <a:xfrm>
            <a:off x="2514600" y="1981200"/>
            <a:ext cx="5486400" cy="4191000"/>
          </a:xfrm>
          <a:prstGeom prst="roundRect">
            <a:avLst>
              <a:gd name="adj" fmla="val 16667"/>
            </a:avLst>
          </a:prstGeom>
          <a:solidFill>
            <a:schemeClr val="tx1"/>
          </a:solidFill>
          <a:ln w="12700" cap="sq">
            <a:noFill/>
            <a:round/>
            <a:headEnd type="none" w="sm" len="sm"/>
            <a:tailEnd type="none" w="sm" len="sm"/>
          </a:ln>
          <a:effectLst>
            <a:innerShdw blurRad="114300">
              <a:prstClr val="black"/>
            </a:innerShdw>
          </a:effectLst>
        </p:spPr>
        <p:txBody>
          <a:bodyPr wrap="none" anchor="ctr"/>
          <a:lstStyle/>
          <a:p>
            <a:endParaRPr lang="en-US"/>
          </a:p>
        </p:txBody>
      </p:sp>
      <p:pic>
        <p:nvPicPr>
          <p:cNvPr id="412679" name="Picture 7" descr="j0399465"/>
          <p:cNvPicPr>
            <a:picLocks noChangeAspect="1" noChangeArrowheads="1"/>
          </p:cNvPicPr>
          <p:nvPr/>
        </p:nvPicPr>
        <p:blipFill>
          <a:blip r:embed="rId3" cstate="print"/>
          <a:srcRect/>
          <a:stretch>
            <a:fillRect/>
          </a:stretch>
        </p:blipFill>
        <p:spPr bwMode="auto">
          <a:xfrm>
            <a:off x="1676400" y="1752600"/>
            <a:ext cx="1371600" cy="2057400"/>
          </a:xfrm>
          <a:prstGeom prst="rect">
            <a:avLst/>
          </a:prstGeom>
          <a:noFill/>
          <a:effectLst>
            <a:outerShdw blurRad="50800" dist="38100" dir="2700000" algn="tl" rotWithShape="0">
              <a:prstClr val="black">
                <a:alpha val="40000"/>
              </a:prstClr>
            </a:outerShdw>
          </a:effectLst>
        </p:spPr>
      </p:pic>
      <p:pic>
        <p:nvPicPr>
          <p:cNvPr id="412681" name="Picture 9" descr="MPj01785730000[1]"/>
          <p:cNvPicPr>
            <a:picLocks noChangeAspect="1" noChangeArrowheads="1"/>
          </p:cNvPicPr>
          <p:nvPr/>
        </p:nvPicPr>
        <p:blipFill>
          <a:blip r:embed="rId4" cstate="print"/>
          <a:srcRect/>
          <a:stretch>
            <a:fillRect/>
          </a:stretch>
        </p:blipFill>
        <p:spPr bwMode="auto">
          <a:xfrm>
            <a:off x="1676400" y="3886200"/>
            <a:ext cx="1368425" cy="2057400"/>
          </a:xfrm>
          <a:prstGeom prst="rect">
            <a:avLst/>
          </a:prstGeom>
          <a:noFill/>
          <a:effectLst>
            <a:outerShdw blurRad="50800" dist="38100" dir="2700000" algn="tl" rotWithShape="0">
              <a:prstClr val="black">
                <a:alpha val="40000"/>
              </a:prstClr>
            </a:outerShdw>
          </a:effectLst>
        </p:spPr>
      </p:pic>
      <p:sp>
        <p:nvSpPr>
          <p:cNvPr id="412683" name="Text Box 11"/>
          <p:cNvSpPr txBox="1">
            <a:spLocks noChangeArrowheads="1"/>
          </p:cNvSpPr>
          <p:nvPr/>
        </p:nvSpPr>
        <p:spPr bwMode="auto">
          <a:xfrm>
            <a:off x="4267200" y="4191000"/>
            <a:ext cx="3352800" cy="1552575"/>
          </a:xfrm>
          <a:prstGeom prst="rect">
            <a:avLst/>
          </a:prstGeom>
          <a:noFill/>
          <a:ln w="12700" cap="sq">
            <a:noFill/>
            <a:miter lim="800000"/>
            <a:headEnd type="none" w="sm" len="sm"/>
            <a:tailEnd type="none" w="sm" len="sm"/>
          </a:ln>
          <a:effectLst/>
        </p:spPr>
        <p:txBody>
          <a:bodyPr>
            <a:spAutoFit/>
          </a:bodyPr>
          <a:lstStyle/>
          <a:p>
            <a:pPr>
              <a:spcBef>
                <a:spcPct val="50000"/>
              </a:spcBef>
            </a:pPr>
            <a:r>
              <a:rPr kumimoji="0" lang="en-US" sz="2400">
                <a:solidFill>
                  <a:srgbClr val="28546D"/>
                </a:solidFill>
              </a:rPr>
              <a:t>m</a:t>
            </a:r>
            <a:r>
              <a:rPr kumimoji="0" lang="en-US" sz="1800">
                <a:solidFill>
                  <a:srgbClr val="28546D"/>
                </a:solidFill>
              </a:rPr>
              <a:t>&amp;</a:t>
            </a:r>
            <a:r>
              <a:rPr kumimoji="0" lang="en-US" sz="2400">
                <a:solidFill>
                  <a:srgbClr val="28546D"/>
                </a:solidFill>
              </a:rPr>
              <a:t>m’s</a:t>
            </a:r>
            <a:r>
              <a:rPr kumimoji="0" lang="en-US" sz="2400" baseline="30000">
                <a:solidFill>
                  <a:srgbClr val="28546D"/>
                </a:solidFill>
                <a:latin typeface="Times New Roman" pitchFamily="18" charset="0"/>
                <a:sym typeface="Symbol" pitchFamily="18" charset="2"/>
              </a:rPr>
              <a:t></a:t>
            </a:r>
          </a:p>
          <a:p>
            <a:pPr>
              <a:spcBef>
                <a:spcPct val="50000"/>
              </a:spcBef>
            </a:pPr>
            <a:r>
              <a:rPr kumimoji="0" lang="en-US" sz="2400">
                <a:solidFill>
                  <a:srgbClr val="28546D"/>
                </a:solidFill>
                <a:sym typeface="Symbol" pitchFamily="18" charset="2"/>
              </a:rPr>
              <a:t>/ &amp; </a:t>
            </a:r>
            <a:r>
              <a:rPr kumimoji="0" lang="en-US" sz="2400">
                <a:solidFill>
                  <a:srgbClr val="28546D"/>
                </a:solidFill>
                <a:latin typeface="Times New Roman" pitchFamily="18" charset="0"/>
                <a:sym typeface="Symbol" pitchFamily="18" charset="2"/>
              </a:rPr>
              <a:t></a:t>
            </a:r>
            <a:r>
              <a:rPr kumimoji="0" lang="en-US" sz="2400">
                <a:solidFill>
                  <a:srgbClr val="28546D"/>
                </a:solidFill>
                <a:sym typeface="Symbol" pitchFamily="18" charset="2"/>
              </a:rPr>
              <a:t> </a:t>
            </a:r>
            <a:r>
              <a:rPr kumimoji="0" lang="en-US" sz="2400">
                <a:solidFill>
                  <a:srgbClr val="28546D"/>
                </a:solidFill>
              </a:rPr>
              <a:t>Mars, Inc.</a:t>
            </a:r>
          </a:p>
          <a:p>
            <a:pPr>
              <a:spcBef>
                <a:spcPct val="50000"/>
              </a:spcBef>
            </a:pPr>
            <a:r>
              <a:rPr kumimoji="0" lang="en-US" sz="2400">
                <a:solidFill>
                  <a:srgbClr val="28546D"/>
                </a:solidFill>
              </a:rPr>
              <a:t>http://mms.com</a:t>
            </a:r>
          </a:p>
        </p:txBody>
      </p:sp>
      <p:pic>
        <p:nvPicPr>
          <p:cNvPr id="412684" name="Picture 12" descr="M&amp;Ms - nutritional chart"/>
          <p:cNvPicPr>
            <a:picLocks noChangeAspect="1" noChangeArrowheads="1"/>
          </p:cNvPicPr>
          <p:nvPr/>
        </p:nvPicPr>
        <p:blipFill>
          <a:blip r:embed="rId5" cstate="print">
            <a:lum bright="-18000" contrast="36000"/>
          </a:blip>
          <a:srcRect/>
          <a:stretch>
            <a:fillRect/>
          </a:stretch>
        </p:blipFill>
        <p:spPr bwMode="auto">
          <a:xfrm>
            <a:off x="4267200" y="2209800"/>
            <a:ext cx="2886075" cy="1647825"/>
          </a:xfrm>
          <a:prstGeom prst="rect">
            <a:avLst/>
          </a:prstGeom>
          <a:noFill/>
        </p:spPr>
      </p:pic>
      <p:sp>
        <p:nvSpPr>
          <p:cNvPr id="412686" name="Rectangle 14"/>
          <p:cNvSpPr>
            <a:spLocks noChangeArrowheads="1"/>
          </p:cNvSpPr>
          <p:nvPr/>
        </p:nvSpPr>
        <p:spPr bwMode="auto">
          <a:xfrm>
            <a:off x="136525" y="6553200"/>
            <a:ext cx="92075" cy="92075"/>
          </a:xfrm>
          <a:prstGeom prst="rect">
            <a:avLst/>
          </a:prstGeom>
          <a:solidFill>
            <a:srgbClr val="6A8CB6"/>
          </a:solidFill>
          <a:ln w="12700" cap="sq">
            <a:noFill/>
            <a:miter lim="800000"/>
            <a:headEnd type="none" w="sm" len="sm"/>
            <a:tailEnd type="none" w="sm" len="sm"/>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normAutofit/>
          </a:bodyPr>
          <a:lstStyle/>
          <a:p>
            <a:r>
              <a:rPr lang="en-US" dirty="0" smtClean="0"/>
              <a:t> All information in the database must be cast explicitly</a:t>
            </a:r>
            <a:br>
              <a:rPr lang="en-US" dirty="0" smtClean="0"/>
            </a:br>
            <a:r>
              <a:rPr lang="en-US" dirty="0" smtClean="0"/>
              <a:t>in terms of values in relations</a:t>
            </a:r>
            <a:br>
              <a:rPr lang="en-US" dirty="0" smtClean="0"/>
            </a:br>
            <a:r>
              <a:rPr lang="en-US" dirty="0" smtClean="0"/>
              <a:t>and in no other way.</a:t>
            </a:r>
          </a:p>
        </p:txBody>
      </p:sp>
      <p:sp>
        <p:nvSpPr>
          <p:cNvPr id="3" name="Slide Number Placeholder 2"/>
          <p:cNvSpPr>
            <a:spLocks noGrp="1"/>
          </p:cNvSpPr>
          <p:nvPr>
            <p:ph type="sldNum" sz="quarter" idx="12"/>
          </p:nvPr>
        </p:nvSpPr>
        <p:spPr/>
        <p:txBody>
          <a:bodyPr/>
          <a:lstStyle/>
          <a:p>
            <a:fld id="{9E511A30-EE8E-4323-B522-A533CCF7C4EC}" type="slidenum">
              <a:rPr lang="en-US" smtClean="0"/>
              <a:pPr/>
              <a:t>37</a:t>
            </a:fld>
            <a:endParaRPr lang="en-US"/>
          </a:p>
        </p:txBody>
      </p:sp>
      <p:sp>
        <p:nvSpPr>
          <p:cNvPr id="4" name="Footer Placeholder 3"/>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sp>
        <p:nvSpPr>
          <p:cNvPr id="5" name="Title 4"/>
          <p:cNvSpPr>
            <a:spLocks noGrp="1"/>
          </p:cNvSpPr>
          <p:nvPr>
            <p:ph type="title"/>
          </p:nvPr>
        </p:nvSpPr>
        <p:spPr/>
        <p:txBody>
          <a:bodyPr/>
          <a:lstStyle/>
          <a:p>
            <a:r>
              <a:rPr lang="en-US" dirty="0" smtClean="0"/>
              <a:t>The Information Principle</a:t>
            </a:r>
            <a:endParaRPr lang="en-US" dirty="0"/>
          </a:p>
        </p:txBody>
      </p:sp>
      <p:sp>
        <p:nvSpPr>
          <p:cNvPr id="6" name="Text Placeholder 5"/>
          <p:cNvSpPr>
            <a:spLocks noGrp="1"/>
          </p:cNvSpPr>
          <p:nvPr>
            <p:ph type="body" sz="quarter" idx="13"/>
          </p:nvPr>
        </p:nvSpPr>
        <p:spPr/>
        <p:txBody>
          <a:bodyPr>
            <a:normAutofit fontScale="77500" lnSpcReduction="20000"/>
          </a:bodyPr>
          <a:lstStyle/>
          <a:p>
            <a:pPr>
              <a:spcBef>
                <a:spcPct val="50000"/>
              </a:spcBef>
            </a:pPr>
            <a:r>
              <a:rPr lang="en-US" dirty="0" smtClean="0">
                <a:solidFill>
                  <a:srgbClr val="B2CAD8"/>
                </a:solidFill>
              </a:rPr>
              <a:t>* E.F. Codd, quoted by C.J. Date at http://www.dbpd.com/vault/9810/date.html.</a:t>
            </a:r>
          </a:p>
          <a:p>
            <a:pPr>
              <a:spcBef>
                <a:spcPct val="50000"/>
              </a:spcBef>
            </a:pPr>
            <a:endParaRPr lang="en-US" sz="1200" dirty="0" smtClean="0">
              <a:solidFill>
                <a:schemeClr val="tx1">
                  <a:lumMod val="75000"/>
                </a:schemeClr>
              </a:solidFill>
            </a:endParaRPr>
          </a:p>
          <a:p>
            <a:endParaRPr lang="en-US" dirty="0"/>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normAutofit lnSpcReduction="10000"/>
          </a:bodyPr>
          <a:lstStyle/>
          <a:p>
            <a:r>
              <a:rPr lang="en-US" dirty="0" smtClean="0"/>
              <a:t> Every row and column</a:t>
            </a:r>
            <a:br>
              <a:rPr lang="en-US" dirty="0" smtClean="0"/>
            </a:br>
            <a:r>
              <a:rPr lang="en-US" dirty="0" smtClean="0"/>
              <a:t>intersection of [the] table</a:t>
            </a:r>
            <a:br>
              <a:rPr lang="en-US" dirty="0" smtClean="0"/>
            </a:br>
            <a:r>
              <a:rPr lang="en-US" dirty="0" smtClean="0"/>
              <a:t>contains exactly one value</a:t>
            </a:r>
            <a:br>
              <a:rPr lang="en-US" dirty="0" smtClean="0"/>
            </a:br>
            <a:r>
              <a:rPr lang="en-US" dirty="0" smtClean="0"/>
              <a:t>of the applicable type,</a:t>
            </a:r>
            <a:br>
              <a:rPr lang="en-US" dirty="0" smtClean="0"/>
            </a:br>
            <a:r>
              <a:rPr lang="en-US" dirty="0" smtClean="0"/>
              <a:t>nothing more</a:t>
            </a:r>
            <a:br>
              <a:rPr lang="en-US" dirty="0" smtClean="0"/>
            </a:br>
            <a:r>
              <a:rPr lang="en-US" dirty="0" smtClean="0"/>
              <a:t>and nothing less.</a:t>
            </a:r>
          </a:p>
        </p:txBody>
      </p:sp>
      <p:sp>
        <p:nvSpPr>
          <p:cNvPr id="2" name="Slide Number Placeholder 1"/>
          <p:cNvSpPr>
            <a:spLocks noGrp="1"/>
          </p:cNvSpPr>
          <p:nvPr>
            <p:ph type="sldNum" sz="quarter" idx="12"/>
          </p:nvPr>
        </p:nvSpPr>
        <p:spPr/>
        <p:txBody>
          <a:bodyPr/>
          <a:lstStyle/>
          <a:p>
            <a:fld id="{9E511A30-EE8E-4323-B522-A533CCF7C4EC}" type="slidenum">
              <a:rPr lang="en-US" smtClean="0"/>
              <a:pPr/>
              <a:t>38</a:t>
            </a:fld>
            <a:endParaRPr lang="en-US"/>
          </a:p>
        </p:txBody>
      </p:sp>
      <p:sp>
        <p:nvSpPr>
          <p:cNvPr id="4" name="Footer Placeholder 3"/>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sp>
        <p:nvSpPr>
          <p:cNvPr id="5" name="Title 4"/>
          <p:cNvSpPr>
            <a:spLocks noGrp="1"/>
          </p:cNvSpPr>
          <p:nvPr>
            <p:ph type="title"/>
          </p:nvPr>
        </p:nvSpPr>
        <p:spPr/>
        <p:txBody>
          <a:bodyPr/>
          <a:lstStyle/>
          <a:p>
            <a:r>
              <a:rPr lang="en-US" dirty="0" smtClean="0"/>
              <a:t>First Normal Form</a:t>
            </a:r>
            <a:endParaRPr lang="en-US" dirty="0"/>
          </a:p>
        </p:txBody>
      </p:sp>
      <p:sp>
        <p:nvSpPr>
          <p:cNvPr id="7" name="Text Placeholder 6"/>
          <p:cNvSpPr>
            <a:spLocks noGrp="1"/>
          </p:cNvSpPr>
          <p:nvPr>
            <p:ph type="body" sz="quarter" idx="13"/>
          </p:nvPr>
        </p:nvSpPr>
        <p:spPr/>
        <p:txBody>
          <a:bodyPr>
            <a:normAutofit fontScale="92500"/>
          </a:bodyPr>
          <a:lstStyle/>
          <a:p>
            <a:r>
              <a:rPr lang="en-US" dirty="0" smtClean="0">
                <a:solidFill>
                  <a:srgbClr val="B2CAD8"/>
                </a:solidFill>
              </a:rPr>
              <a:t>* C.J. Date, </a:t>
            </a:r>
            <a:r>
              <a:rPr lang="en-US" i="1" dirty="0" smtClean="0">
                <a:solidFill>
                  <a:srgbClr val="B2CAD8"/>
                </a:solidFill>
              </a:rPr>
              <a:t>The Relational Database Dictionary</a:t>
            </a:r>
            <a:r>
              <a:rPr lang="en-US" dirty="0" smtClean="0">
                <a:solidFill>
                  <a:srgbClr val="B2CAD8"/>
                </a:solidFill>
              </a:rPr>
              <a:t>, entry “first normal form.”</a:t>
            </a: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9E511A30-EE8E-4323-B522-A533CCF7C4EC}" type="slidenum">
              <a:rPr lang="en-US" smtClean="0"/>
              <a:pPr/>
              <a:t>39</a:t>
            </a:fld>
            <a:endParaRPr lang="en-US"/>
          </a:p>
        </p:txBody>
      </p:sp>
      <p:sp>
        <p:nvSpPr>
          <p:cNvPr id="4" name="Footer Placeholder 3"/>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pic>
        <p:nvPicPr>
          <p:cNvPr id="166914" name="Picture 2" descr="C:\DOCUME~1\ewilson\LOCALS~1\Temp\SNAGHTMLc596ed6.PNG"/>
          <p:cNvPicPr>
            <a:picLocks noChangeAspect="1" noChangeArrowheads="1"/>
          </p:cNvPicPr>
          <p:nvPr/>
        </p:nvPicPr>
        <p:blipFill>
          <a:blip r:embed="rId2" cstate="print"/>
          <a:srcRect/>
          <a:stretch>
            <a:fillRect/>
          </a:stretch>
        </p:blipFill>
        <p:spPr bwMode="auto">
          <a:xfrm>
            <a:off x="2438400" y="2133600"/>
            <a:ext cx="4114800" cy="2371459"/>
          </a:xfrm>
          <a:prstGeom prst="rect">
            <a:avLst/>
          </a:prstGeom>
          <a:noFill/>
        </p:spPr>
      </p:pic>
      <p:sp>
        <p:nvSpPr>
          <p:cNvPr id="9" name="Rounded Rectangle 8"/>
          <p:cNvSpPr/>
          <p:nvPr/>
        </p:nvSpPr>
        <p:spPr>
          <a:xfrm>
            <a:off x="3409544" y="1905000"/>
            <a:ext cx="1219200" cy="2743200"/>
          </a:xfrm>
          <a:prstGeom prst="roundRect">
            <a:avLst/>
          </a:prstGeom>
          <a:noFill/>
          <a:ln w="38100">
            <a:solidFill>
              <a:schemeClr val="accent3"/>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990600" y="1295400"/>
            <a:ext cx="4343400" cy="369332"/>
          </a:xfrm>
          <a:prstGeom prst="rect">
            <a:avLst/>
          </a:prstGeom>
          <a:noFill/>
        </p:spPr>
        <p:txBody>
          <a:bodyPr wrap="square" rtlCol="0">
            <a:spAutoFit/>
          </a:bodyPr>
          <a:lstStyle/>
          <a:p>
            <a:r>
              <a:rPr lang="en-US" b="1" dirty="0" smtClean="0">
                <a:solidFill>
                  <a:schemeClr val="accent3">
                    <a:lumMod val="40000"/>
                    <a:lumOff val="60000"/>
                  </a:schemeClr>
                </a:solidFill>
              </a:rPr>
              <a:t>every column is of exactly ONE type</a:t>
            </a:r>
            <a:endParaRPr lang="en-US" b="1" dirty="0">
              <a:solidFill>
                <a:schemeClr val="accent3">
                  <a:lumMod val="40000"/>
                  <a:lumOff val="60000"/>
                </a:schemeClr>
              </a:solidFill>
            </a:endParaRPr>
          </a:p>
        </p:txBody>
      </p:sp>
      <p:sp>
        <p:nvSpPr>
          <p:cNvPr id="11" name="TextBox 10"/>
          <p:cNvSpPr txBox="1"/>
          <p:nvPr/>
        </p:nvSpPr>
        <p:spPr>
          <a:xfrm>
            <a:off x="5105400" y="4800600"/>
            <a:ext cx="3429000" cy="646331"/>
          </a:xfrm>
          <a:prstGeom prst="rect">
            <a:avLst/>
          </a:prstGeom>
          <a:noFill/>
        </p:spPr>
        <p:txBody>
          <a:bodyPr wrap="square" rtlCol="0">
            <a:spAutoFit/>
          </a:bodyPr>
          <a:lstStyle/>
          <a:p>
            <a:r>
              <a:rPr lang="en-US" b="1" dirty="0" smtClean="0">
                <a:solidFill>
                  <a:schemeClr val="tx2">
                    <a:lumMod val="90000"/>
                  </a:schemeClr>
                </a:solidFill>
              </a:rPr>
              <a:t>every “cell” contains exactly ONE value of THAT type</a:t>
            </a:r>
            <a:endParaRPr lang="en-US" b="1" dirty="0">
              <a:solidFill>
                <a:schemeClr val="tx2">
                  <a:lumMod val="90000"/>
                </a:schemeClr>
              </a:solidFill>
            </a:endParaRPr>
          </a:p>
        </p:txBody>
      </p:sp>
      <p:sp>
        <p:nvSpPr>
          <p:cNvPr id="12" name="Rounded Rectangle 11"/>
          <p:cNvSpPr/>
          <p:nvPr/>
        </p:nvSpPr>
        <p:spPr>
          <a:xfrm>
            <a:off x="3581400" y="3276600"/>
            <a:ext cx="914400" cy="304800"/>
          </a:xfrm>
          <a:prstGeom prst="roundRect">
            <a:avLst/>
          </a:prstGeom>
          <a:noFill/>
          <a:ln w="38100">
            <a:solidFill>
              <a:schemeClr val="tx2">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4595" name="Rectangle 3"/>
          <p:cNvSpPr>
            <a:spLocks noGrp="1" noChangeArrowheads="1"/>
          </p:cNvSpPr>
          <p:nvPr>
            <p:ph idx="1"/>
          </p:nvPr>
        </p:nvSpPr>
        <p:spPr/>
        <p:txBody>
          <a:bodyPr/>
          <a:lstStyle/>
          <a:p>
            <a:pPr>
              <a:tabLst>
                <a:tab pos="690563" algn="l"/>
              </a:tabLst>
            </a:pPr>
            <a:r>
              <a:rPr lang="en-US" dirty="0"/>
              <a:t>	</a:t>
            </a:r>
            <a:r>
              <a:rPr lang="en-US" dirty="0" smtClean="0"/>
              <a:t>  Growing </a:t>
            </a:r>
            <a:r>
              <a:rPr lang="en-US" dirty="0"/>
              <a:t>popularity of XML</a:t>
            </a:r>
            <a:br>
              <a:rPr lang="en-US" dirty="0"/>
            </a:br>
            <a:r>
              <a:rPr lang="en-US" u="sng" dirty="0" smtClean="0"/>
              <a:t>+ </a:t>
            </a:r>
            <a:r>
              <a:rPr lang="en-US" u="sng" dirty="0"/>
              <a:t>	Relational database legacy</a:t>
            </a:r>
            <a:r>
              <a:rPr lang="en-US" dirty="0"/>
              <a:t/>
            </a:r>
            <a:br>
              <a:rPr lang="en-US" dirty="0"/>
            </a:br>
            <a:r>
              <a:rPr lang="en-US" dirty="0"/>
              <a:t>=	</a:t>
            </a:r>
            <a:r>
              <a:rPr lang="en-US" dirty="0" smtClean="0"/>
              <a:t>  More </a:t>
            </a:r>
            <a:r>
              <a:rPr lang="en-US" dirty="0"/>
              <a:t>design choices</a:t>
            </a:r>
          </a:p>
          <a:p>
            <a:pPr>
              <a:tabLst>
                <a:tab pos="690563" algn="l"/>
              </a:tabLst>
            </a:pPr>
            <a:endParaRPr lang="en-US" dirty="0"/>
          </a:p>
          <a:p>
            <a:pPr>
              <a:tabLst>
                <a:tab pos="690563" algn="l"/>
              </a:tabLst>
            </a:pPr>
            <a:r>
              <a:rPr lang="en-US" dirty="0"/>
              <a:t>Choices often irrational or arbitrary</a:t>
            </a:r>
          </a:p>
          <a:p>
            <a:pPr>
              <a:tabLst>
                <a:tab pos="690563" algn="l"/>
              </a:tabLst>
            </a:pPr>
            <a:r>
              <a:rPr lang="en-US" dirty="0"/>
              <a:t>Mystique, zeal, misunderstanding</a:t>
            </a:r>
          </a:p>
        </p:txBody>
      </p:sp>
      <p:sp>
        <p:nvSpPr>
          <p:cNvPr id="7" name="Slide Number Placeholder 4"/>
          <p:cNvSpPr>
            <a:spLocks noGrp="1"/>
          </p:cNvSpPr>
          <p:nvPr>
            <p:ph type="sldNum" sz="quarter" idx="12"/>
          </p:nvPr>
        </p:nvSpPr>
        <p:spPr/>
        <p:txBody>
          <a:bodyPr/>
          <a:lstStyle/>
          <a:p>
            <a:fld id="{A054E776-636C-4734-AFEF-1460B210488F}" type="slidenum">
              <a:rPr lang="en-US"/>
              <a:pPr/>
              <a:t>4</a:t>
            </a:fld>
            <a:endParaRPr lang="en-US"/>
          </a:p>
        </p:txBody>
      </p:sp>
      <p:sp>
        <p:nvSpPr>
          <p:cNvPr id="494594" name="Rectangle 2"/>
          <p:cNvSpPr>
            <a:spLocks noGrp="1" noChangeArrowheads="1"/>
          </p:cNvSpPr>
          <p:nvPr>
            <p:ph type="title"/>
          </p:nvPr>
        </p:nvSpPr>
        <p:spPr/>
        <p:txBody>
          <a:bodyPr/>
          <a:lstStyle/>
          <a:p>
            <a:r>
              <a:rPr lang="en-US"/>
              <a:t>The Challenge</a:t>
            </a:r>
          </a:p>
        </p:txBody>
      </p:sp>
      <p:sp>
        <p:nvSpPr>
          <p:cNvPr id="8" name="Footer Placeholder 7"/>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pic>
        <p:nvPicPr>
          <p:cNvPr id="494598" name="Picture 6" descr="j0321197"/>
          <p:cNvPicPr>
            <a:picLocks noChangeAspect="1" noChangeArrowheads="1"/>
          </p:cNvPicPr>
          <p:nvPr/>
        </p:nvPicPr>
        <p:blipFill>
          <a:blip r:embed="rId3" cstate="print"/>
          <a:srcRect/>
          <a:stretch>
            <a:fillRect/>
          </a:stretch>
        </p:blipFill>
        <p:spPr bwMode="auto">
          <a:xfrm>
            <a:off x="7542213" y="1828800"/>
            <a:ext cx="1254125" cy="1752600"/>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459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9459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94595">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9459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4595" grpId="0" uiExpand="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9E511A30-EE8E-4323-B522-A533CCF7C4EC}" type="slidenum">
              <a:rPr lang="en-US" smtClean="0"/>
              <a:pPr/>
              <a:t>40</a:t>
            </a:fld>
            <a:endParaRPr lang="en-US"/>
          </a:p>
        </p:txBody>
      </p:sp>
      <p:sp>
        <p:nvSpPr>
          <p:cNvPr id="4" name="Footer Placeholder 3"/>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sp>
        <p:nvSpPr>
          <p:cNvPr id="7" name="TextBox 6"/>
          <p:cNvSpPr txBox="1"/>
          <p:nvPr/>
        </p:nvSpPr>
        <p:spPr>
          <a:xfrm>
            <a:off x="762000" y="1676400"/>
            <a:ext cx="7543800" cy="3354765"/>
          </a:xfrm>
          <a:prstGeom prst="rect">
            <a:avLst/>
          </a:prstGeom>
          <a:noFill/>
        </p:spPr>
        <p:txBody>
          <a:bodyPr wrap="square" rtlCol="0">
            <a:spAutoFit/>
          </a:bodyPr>
          <a:lstStyle/>
          <a:p>
            <a:pPr algn="ctr"/>
            <a:r>
              <a:rPr lang="en-US" sz="3200" dirty="0" smtClean="0"/>
              <a:t>more ways to represent data</a:t>
            </a:r>
          </a:p>
          <a:p>
            <a:pPr algn="ctr"/>
            <a:r>
              <a:rPr lang="en-US" sz="3200" dirty="0" smtClean="0"/>
              <a:t>=</a:t>
            </a:r>
          </a:p>
          <a:p>
            <a:pPr algn="ctr"/>
            <a:r>
              <a:rPr lang="en-US" sz="3200" dirty="0" smtClean="0"/>
              <a:t>more operators</a:t>
            </a:r>
          </a:p>
          <a:p>
            <a:pPr algn="ctr"/>
            <a:r>
              <a:rPr lang="en-US" sz="3200" dirty="0" smtClean="0"/>
              <a:t>=</a:t>
            </a:r>
          </a:p>
          <a:p>
            <a:pPr algn="ctr"/>
            <a:r>
              <a:rPr lang="en-US" sz="3200" dirty="0" smtClean="0"/>
              <a:t>more complexity</a:t>
            </a:r>
          </a:p>
          <a:p>
            <a:pPr algn="ctr"/>
            <a:endParaRPr lang="en-US" sz="3200" dirty="0" smtClean="0"/>
          </a:p>
          <a:p>
            <a:pPr algn="ctr"/>
            <a:r>
              <a:rPr lang="en-US" sz="2000" dirty="0" smtClean="0">
                <a:solidFill>
                  <a:schemeClr val="accent3">
                    <a:lumMod val="40000"/>
                    <a:lumOff val="60000"/>
                  </a:schemeClr>
                </a:solidFill>
              </a:rPr>
              <a:t>(It better add </a:t>
            </a:r>
            <a:r>
              <a:rPr lang="en-US" sz="2000" b="1" dirty="0" smtClean="0">
                <a:solidFill>
                  <a:schemeClr val="accent1">
                    <a:lumMod val="60000"/>
                    <a:lumOff val="40000"/>
                  </a:schemeClr>
                </a:solidFill>
              </a:rPr>
              <a:t>a lot</a:t>
            </a:r>
            <a:r>
              <a:rPr lang="en-US" sz="2000" dirty="0" smtClean="0">
                <a:solidFill>
                  <a:schemeClr val="accent3">
                    <a:lumMod val="40000"/>
                    <a:lumOff val="60000"/>
                  </a:schemeClr>
                </a:solidFill>
              </a:rPr>
              <a:t> of </a:t>
            </a:r>
            <a:r>
              <a:rPr lang="en-US" sz="2000" dirty="0" smtClean="0">
                <a:solidFill>
                  <a:schemeClr val="accent3">
                    <a:lumMod val="40000"/>
                    <a:lumOff val="60000"/>
                  </a:schemeClr>
                </a:solidFill>
              </a:rPr>
              <a:t>extra power to justify itself!)</a:t>
            </a:r>
            <a:endParaRPr lang="en-US" sz="2000" dirty="0">
              <a:solidFill>
                <a:schemeClr val="accent3">
                  <a:lumMod val="40000"/>
                  <a:lumOff val="60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9E511A30-EE8E-4323-B522-A533CCF7C4EC}" type="slidenum">
              <a:rPr lang="en-US" smtClean="0"/>
              <a:pPr/>
              <a:t>41</a:t>
            </a:fld>
            <a:endParaRPr lang="en-US"/>
          </a:p>
        </p:txBody>
      </p:sp>
      <p:sp>
        <p:nvSpPr>
          <p:cNvPr id="3" name="Footer Placeholder 2"/>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pic>
        <p:nvPicPr>
          <p:cNvPr id="128002" name="Picture 2" descr="C:\DOCUME~1\ewilson\LOCALS~1\Temp\SNAGHTMLee7c582.PNG"/>
          <p:cNvPicPr>
            <a:picLocks noChangeAspect="1" noChangeArrowheads="1"/>
          </p:cNvPicPr>
          <p:nvPr/>
        </p:nvPicPr>
        <p:blipFill>
          <a:blip r:embed="rId2" cstate="print"/>
          <a:srcRect/>
          <a:stretch>
            <a:fillRect/>
          </a:stretch>
        </p:blipFill>
        <p:spPr bwMode="auto">
          <a:xfrm>
            <a:off x="838200" y="1485900"/>
            <a:ext cx="7429500" cy="2781300"/>
          </a:xfrm>
          <a:prstGeom prst="rect">
            <a:avLst/>
          </a:prstGeom>
          <a:noFill/>
          <a:effectLst>
            <a:outerShdw blurRad="50800" dist="38100" dir="2700000" algn="tl" rotWithShape="0">
              <a:prstClr val="black">
                <a:alpha val="40000"/>
              </a:prstClr>
            </a:outerShdw>
          </a:effectLst>
        </p:spPr>
      </p:pic>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XML </a:t>
            </a:r>
            <a:r>
              <a:rPr lang="en-US" sz="5400" i="1" dirty="0" smtClean="0">
                <a:latin typeface="Times New Roman" pitchFamily="18" charset="0"/>
                <a:cs typeface="Times New Roman" pitchFamily="18" charset="0"/>
              </a:rPr>
              <a:t>instead of</a:t>
            </a:r>
            <a:r>
              <a:rPr lang="en-US" dirty="0" smtClean="0"/>
              <a:t> a DB?</a:t>
            </a:r>
            <a:endParaRPr lang="en-US" dirty="0"/>
          </a:p>
        </p:txBody>
      </p:sp>
      <p:sp>
        <p:nvSpPr>
          <p:cNvPr id="6" name="Text Placeholder 5"/>
          <p:cNvSpPr>
            <a:spLocks noGrp="1"/>
          </p:cNvSpPr>
          <p:nvPr>
            <p:ph type="body" idx="1"/>
          </p:nvPr>
        </p:nvSpPr>
        <p:spPr/>
        <p:txBody>
          <a:bodyPr/>
          <a:lstStyle/>
          <a:p>
            <a:endParaRPr lang="en-US"/>
          </a:p>
        </p:txBody>
      </p:sp>
      <p:sp>
        <p:nvSpPr>
          <p:cNvPr id="2" name="Slide Number Placeholder 1"/>
          <p:cNvSpPr>
            <a:spLocks noGrp="1"/>
          </p:cNvSpPr>
          <p:nvPr>
            <p:ph type="sldNum" sz="quarter" idx="12"/>
          </p:nvPr>
        </p:nvSpPr>
        <p:spPr/>
        <p:txBody>
          <a:bodyPr/>
          <a:lstStyle/>
          <a:p>
            <a:fld id="{9E511A30-EE8E-4323-B522-A533CCF7C4EC}" type="slidenum">
              <a:rPr lang="en-US" smtClean="0"/>
              <a:pPr/>
              <a:t>42</a:t>
            </a:fld>
            <a:endParaRPr lang="en-US"/>
          </a:p>
        </p:txBody>
      </p:sp>
      <p:sp>
        <p:nvSpPr>
          <p:cNvPr id="3" name="Footer Placeholder 2"/>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pic>
        <p:nvPicPr>
          <p:cNvPr id="209922" name="Picture 2" descr="C:\Docs\Lib\Docs\_EW\200810_SqlSaturday\Images\surprised_64x64.png"/>
          <p:cNvPicPr>
            <a:picLocks noChangeAspect="1" noChangeArrowheads="1"/>
          </p:cNvPicPr>
          <p:nvPr/>
        </p:nvPicPr>
        <p:blipFill>
          <a:blip r:embed="rId2" cstate="print"/>
          <a:srcRect/>
          <a:stretch>
            <a:fillRect/>
          </a:stretch>
        </p:blipFill>
        <p:spPr bwMode="auto">
          <a:xfrm>
            <a:off x="7543800" y="3200400"/>
            <a:ext cx="609600" cy="609600"/>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99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Remember </a:t>
            </a:r>
            <a:r>
              <a:rPr lang="en-US" dirty="0" smtClean="0">
                <a:solidFill>
                  <a:schemeClr val="accent3">
                    <a:lumMod val="40000"/>
                    <a:lumOff val="60000"/>
                  </a:schemeClr>
                </a:solidFill>
              </a:rPr>
              <a:t>large</a:t>
            </a:r>
            <a:r>
              <a:rPr lang="en-US" dirty="0" smtClean="0"/>
              <a:t> </a:t>
            </a:r>
            <a:r>
              <a:rPr lang="en-US" dirty="0" smtClean="0">
                <a:solidFill>
                  <a:schemeClr val="accent1">
                    <a:lumMod val="40000"/>
                    <a:lumOff val="60000"/>
                  </a:schemeClr>
                </a:solidFill>
              </a:rPr>
              <a:t>shared</a:t>
            </a:r>
            <a:r>
              <a:rPr lang="en-US" dirty="0" smtClean="0"/>
              <a:t> data banks…</a:t>
            </a:r>
          </a:p>
          <a:p>
            <a:pPr lvl="1"/>
            <a:r>
              <a:rPr lang="en-US" dirty="0" smtClean="0"/>
              <a:t>Small isolated data “persistence” needs</a:t>
            </a:r>
          </a:p>
          <a:p>
            <a:pPr lvl="1"/>
            <a:r>
              <a:rPr lang="en-US" dirty="0" smtClean="0"/>
              <a:t>Data manipulation a low concern</a:t>
            </a:r>
          </a:p>
          <a:p>
            <a:pPr lvl="1"/>
            <a:r>
              <a:rPr lang="en-US" dirty="0" smtClean="0"/>
              <a:t>Scalability not a concern</a:t>
            </a:r>
          </a:p>
          <a:p>
            <a:r>
              <a:rPr lang="en-US" dirty="0" smtClean="0"/>
              <a:t>“</a:t>
            </a:r>
            <a:r>
              <a:rPr lang="en-US" dirty="0" err="1" smtClean="0"/>
              <a:t>Config</a:t>
            </a:r>
            <a:r>
              <a:rPr lang="en-US" dirty="0" smtClean="0"/>
              <a:t>” files</a:t>
            </a:r>
          </a:p>
          <a:p>
            <a:r>
              <a:rPr lang="en-US" dirty="0" smtClean="0"/>
              <a:t>Data exchange!</a:t>
            </a:r>
          </a:p>
          <a:p>
            <a:r>
              <a:rPr lang="en-US" dirty="0" smtClean="0"/>
              <a:t>As Object-Persistence?</a:t>
            </a:r>
          </a:p>
          <a:p>
            <a:r>
              <a:rPr lang="en-US" dirty="0" smtClean="0"/>
              <a:t>“Data Model”?</a:t>
            </a:r>
          </a:p>
          <a:p>
            <a:pPr lvl="1"/>
            <a:r>
              <a:rPr lang="en-US" dirty="0" smtClean="0"/>
              <a:t>Hierarchical (more limited)</a:t>
            </a:r>
          </a:p>
          <a:p>
            <a:pPr lvl="1"/>
            <a:r>
              <a:rPr lang="en-US" dirty="0" smtClean="0"/>
              <a:t>Arbitrary</a:t>
            </a:r>
            <a:endParaRPr lang="en-US" dirty="0"/>
          </a:p>
        </p:txBody>
      </p:sp>
      <p:sp>
        <p:nvSpPr>
          <p:cNvPr id="4" name="Slide Number Placeholder 3"/>
          <p:cNvSpPr>
            <a:spLocks noGrp="1"/>
          </p:cNvSpPr>
          <p:nvPr>
            <p:ph type="sldNum" sz="quarter" idx="12"/>
          </p:nvPr>
        </p:nvSpPr>
        <p:spPr/>
        <p:txBody>
          <a:bodyPr/>
          <a:lstStyle/>
          <a:p>
            <a:fld id="{9E511A30-EE8E-4323-B522-A533CCF7C4EC}" type="slidenum">
              <a:rPr lang="en-US" smtClean="0"/>
              <a:pPr/>
              <a:t>43</a:t>
            </a:fld>
            <a:endParaRPr lang="en-US"/>
          </a:p>
        </p:txBody>
      </p:sp>
      <p:sp>
        <p:nvSpPr>
          <p:cNvPr id="6" name="Title 5"/>
          <p:cNvSpPr>
            <a:spLocks noGrp="1"/>
          </p:cNvSpPr>
          <p:nvPr>
            <p:ph type="title"/>
          </p:nvPr>
        </p:nvSpPr>
        <p:spPr/>
        <p:txBody>
          <a:bodyPr/>
          <a:lstStyle/>
          <a:p>
            <a:r>
              <a:rPr lang="en-US" dirty="0" smtClean="0"/>
              <a:t>Is XML an okay substitute?</a:t>
            </a:r>
            <a:endParaRPr lang="en-US" dirty="0"/>
          </a:p>
        </p:txBody>
      </p:sp>
      <p:sp>
        <p:nvSpPr>
          <p:cNvPr id="5" name="Footer Placeholder 4"/>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pic>
        <p:nvPicPr>
          <p:cNvPr id="210946" name="Picture 2" descr="C:\Docs\Lib\Docs\_EW\200810_SqlSaturday\Images\happy_64x64.png"/>
          <p:cNvPicPr>
            <a:picLocks noChangeAspect="1" noChangeArrowheads="1"/>
          </p:cNvPicPr>
          <p:nvPr/>
        </p:nvPicPr>
        <p:blipFill>
          <a:blip r:embed="rId3" cstate="print"/>
          <a:srcRect/>
          <a:stretch>
            <a:fillRect/>
          </a:stretch>
        </p:blipFill>
        <p:spPr bwMode="auto">
          <a:xfrm>
            <a:off x="3717925" y="3352800"/>
            <a:ext cx="549275" cy="549275"/>
          </a:xfrm>
          <a:prstGeom prst="rect">
            <a:avLst/>
          </a:prstGeom>
          <a:noFill/>
        </p:spPr>
      </p:pic>
      <p:pic>
        <p:nvPicPr>
          <p:cNvPr id="210947" name="Picture 3" descr="C:\Docs\Lib\Docs\_EW\200810_SqlSaturday\Images\dead_64x64.png"/>
          <p:cNvPicPr>
            <a:picLocks noChangeAspect="1" noChangeArrowheads="1"/>
          </p:cNvPicPr>
          <p:nvPr/>
        </p:nvPicPr>
        <p:blipFill>
          <a:blip r:embed="rId4" cstate="print"/>
          <a:srcRect/>
          <a:stretch>
            <a:fillRect/>
          </a:stretch>
        </p:blipFill>
        <p:spPr bwMode="auto">
          <a:xfrm>
            <a:off x="4953000" y="4131178"/>
            <a:ext cx="533400" cy="533400"/>
          </a:xfrm>
          <a:prstGeom prst="rect">
            <a:avLst/>
          </a:prstGeom>
          <a:noFill/>
        </p:spPr>
      </p:pic>
      <p:sp>
        <p:nvSpPr>
          <p:cNvPr id="9" name="TextBox 8"/>
          <p:cNvSpPr txBox="1"/>
          <p:nvPr/>
        </p:nvSpPr>
        <p:spPr>
          <a:xfrm>
            <a:off x="5950126" y="4267200"/>
            <a:ext cx="145874" cy="276999"/>
          </a:xfrm>
          <a:prstGeom prst="rect">
            <a:avLst/>
          </a:prstGeom>
          <a:noFill/>
        </p:spPr>
        <p:txBody>
          <a:bodyPr wrap="none" lIns="0" tIns="0" rIns="0" bIns="0" rtlCol="0">
            <a:spAutoFit/>
          </a:bodyPr>
          <a:lstStyle/>
          <a:p>
            <a:r>
              <a:rPr lang="en-US" dirty="0" smtClean="0">
                <a:solidFill>
                  <a:srgbClr val="92D050"/>
                </a:solidFill>
              </a:rPr>
              <a:t>2</a:t>
            </a:r>
            <a:endParaRPr lang="en-US" dirty="0">
              <a:solidFill>
                <a:srgbClr val="92D050"/>
              </a:solidFill>
            </a:endParaRPr>
          </a:p>
        </p:txBody>
      </p:sp>
      <p:pic>
        <p:nvPicPr>
          <p:cNvPr id="210948" name="Picture 4" descr="C:\Docs\Lib\Docs\_EW\200810_SqlSaturday\Images\reload_64x64.png"/>
          <p:cNvPicPr>
            <a:picLocks noChangeAspect="1" noChangeArrowheads="1"/>
          </p:cNvPicPr>
          <p:nvPr/>
        </p:nvPicPr>
        <p:blipFill>
          <a:blip r:embed="rId5" cstate="print"/>
          <a:srcRect/>
          <a:stretch>
            <a:fillRect/>
          </a:stretch>
        </p:blipFill>
        <p:spPr bwMode="auto">
          <a:xfrm>
            <a:off x="5505856" y="4210456"/>
            <a:ext cx="355600" cy="355600"/>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1094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1094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10947"/>
                                        </p:tgtEl>
                                        <p:attrNameLst>
                                          <p:attrName>style.visibility</p:attrName>
                                        </p:attrNameLst>
                                      </p:cBhvr>
                                      <p:to>
                                        <p:strVal val="visible"/>
                                      </p:to>
                                    </p:set>
                                  </p:childTnLst>
                                </p:cTn>
                              </p:par>
                              <p:par>
                                <p:cTn id="33" presetID="1" presetClass="exit" presetSubtype="0" fill="hold" nodeType="withEffect">
                                  <p:stCondLst>
                                    <p:cond delay="0"/>
                                  </p:stCondLst>
                                  <p:childTnLst>
                                    <p:set>
                                      <p:cBhvr>
                                        <p:cTn id="34" dur="1" fill="hold">
                                          <p:stCondLst>
                                            <p:cond delay="0"/>
                                          </p:stCondLst>
                                        </p:cTn>
                                        <p:tgtEl>
                                          <p:spTgt spid="210948"/>
                                        </p:tgtEl>
                                        <p:attrNameLst>
                                          <p:attrName>style.visibility</p:attrName>
                                        </p:attrNameLst>
                                      </p:cBhvr>
                                      <p:to>
                                        <p:strVal val="hidden"/>
                                      </p:to>
                                    </p:set>
                                  </p:childTnLst>
                                </p:cTn>
                              </p:par>
                              <p:par>
                                <p:cTn id="35" presetID="1" presetClass="exit" presetSubtype="0" fill="hold" grpId="1" nodeType="withEffect">
                                  <p:stCondLst>
                                    <p:cond delay="0"/>
                                  </p:stCondLst>
                                  <p:childTnLst>
                                    <p:set>
                                      <p:cBhvr>
                                        <p:cTn id="36" dur="1" fill="hold">
                                          <p:stCondLst>
                                            <p:cond delay="0"/>
                                          </p:stCondLst>
                                        </p:cTn>
                                        <p:tgtEl>
                                          <p:spTgt spid="9"/>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7">
                                            <p:txEl>
                                              <p:pRg st="8" end="8"/>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7">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9" name="Rectangle 9"/>
          <p:cNvSpPr>
            <a:spLocks noGrp="1" noChangeArrowheads="1"/>
          </p:cNvSpPr>
          <p:nvPr>
            <p:ph idx="1"/>
          </p:nvPr>
        </p:nvSpPr>
        <p:spPr/>
        <p:txBody>
          <a:bodyPr>
            <a:normAutofit/>
          </a:bodyPr>
          <a:lstStyle/>
          <a:p>
            <a:r>
              <a:rPr lang="en-US" dirty="0" smtClean="0"/>
              <a:t>Relational Model</a:t>
            </a:r>
          </a:p>
          <a:p>
            <a:r>
              <a:rPr lang="en-US" dirty="0" smtClean="0"/>
              <a:t>Relational v. XML</a:t>
            </a:r>
          </a:p>
          <a:p>
            <a:r>
              <a:rPr lang="en-US" dirty="0" smtClean="0"/>
              <a:t>First Normal Form</a:t>
            </a:r>
          </a:p>
          <a:p>
            <a:pPr lvl="1"/>
            <a:r>
              <a:rPr lang="en-US" dirty="0" smtClean="0"/>
              <a:t>XML Inside the DB</a:t>
            </a:r>
          </a:p>
          <a:p>
            <a:pPr lvl="2"/>
            <a:r>
              <a:rPr lang="en-US" dirty="0" smtClean="0"/>
              <a:t>XML as API</a:t>
            </a:r>
          </a:p>
          <a:p>
            <a:pPr lvl="2"/>
            <a:r>
              <a:rPr lang="en-US" dirty="0" smtClean="0"/>
              <a:t>Wrap-Up</a:t>
            </a:r>
          </a:p>
        </p:txBody>
      </p:sp>
      <p:sp>
        <p:nvSpPr>
          <p:cNvPr id="6" name="Slide Number Placeholder 4"/>
          <p:cNvSpPr>
            <a:spLocks noGrp="1"/>
          </p:cNvSpPr>
          <p:nvPr>
            <p:ph type="sldNum" sz="quarter" idx="12"/>
          </p:nvPr>
        </p:nvSpPr>
        <p:spPr/>
        <p:txBody>
          <a:bodyPr/>
          <a:lstStyle/>
          <a:p>
            <a:fld id="{B753A71A-6E1D-46DC-A775-1B7090C5F5A8}" type="slidenum">
              <a:rPr lang="en-US" smtClean="0"/>
              <a:pPr/>
              <a:t>44</a:t>
            </a:fld>
            <a:endParaRPr lang="en-US"/>
          </a:p>
        </p:txBody>
      </p:sp>
      <p:sp>
        <p:nvSpPr>
          <p:cNvPr id="373768" name="Rectangle 8"/>
          <p:cNvSpPr>
            <a:spLocks noGrp="1" noChangeArrowheads="1"/>
          </p:cNvSpPr>
          <p:nvPr>
            <p:ph type="title"/>
          </p:nvPr>
        </p:nvSpPr>
        <p:spPr/>
        <p:txBody>
          <a:bodyPr/>
          <a:lstStyle/>
          <a:p>
            <a:r>
              <a:rPr lang="en-US" smtClean="0"/>
              <a:t>Agenda</a:t>
            </a:r>
            <a:endParaRPr lang="en-US"/>
          </a:p>
        </p:txBody>
      </p:sp>
      <p:sp>
        <p:nvSpPr>
          <p:cNvPr id="7" name="Footer Placeholder 6"/>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XML inside the DB</a:t>
            </a:r>
            <a:endParaRPr lang="en-US" dirty="0"/>
          </a:p>
        </p:txBody>
      </p:sp>
      <p:sp>
        <p:nvSpPr>
          <p:cNvPr id="6" name="Text Placeholder 5"/>
          <p:cNvSpPr>
            <a:spLocks noGrp="1"/>
          </p:cNvSpPr>
          <p:nvPr>
            <p:ph type="body" idx="1"/>
          </p:nvPr>
        </p:nvSpPr>
        <p:spPr/>
        <p:txBody>
          <a:bodyPr/>
          <a:lstStyle/>
          <a:p>
            <a:endParaRPr lang="en-US"/>
          </a:p>
        </p:txBody>
      </p:sp>
      <p:sp>
        <p:nvSpPr>
          <p:cNvPr id="2" name="Slide Number Placeholder 1"/>
          <p:cNvSpPr>
            <a:spLocks noGrp="1"/>
          </p:cNvSpPr>
          <p:nvPr>
            <p:ph type="sldNum" sz="quarter" idx="12"/>
          </p:nvPr>
        </p:nvSpPr>
        <p:spPr/>
        <p:txBody>
          <a:bodyPr/>
          <a:lstStyle/>
          <a:p>
            <a:fld id="{9E511A30-EE8E-4323-B522-A533CCF7C4EC}" type="slidenum">
              <a:rPr lang="en-US" smtClean="0"/>
              <a:pPr/>
              <a:t>45</a:t>
            </a:fld>
            <a:endParaRPr lang="en-US"/>
          </a:p>
        </p:txBody>
      </p:sp>
      <p:sp>
        <p:nvSpPr>
          <p:cNvPr id="3" name="Footer Placeholder 2"/>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idx="1"/>
          </p:nvPr>
        </p:nvSpPr>
        <p:spPr/>
        <p:txBody>
          <a:bodyPr/>
          <a:lstStyle/>
          <a:p>
            <a:r>
              <a:rPr lang="en-US" dirty="0" smtClean="0"/>
              <a:t>Just because Microsoft</a:t>
            </a:r>
            <a:br>
              <a:rPr lang="en-US" dirty="0" smtClean="0"/>
            </a:br>
            <a:r>
              <a:rPr lang="en-US" dirty="0" smtClean="0"/>
              <a:t>(or Oracle, or Sun, or . . .)</a:t>
            </a:r>
            <a:br>
              <a:rPr lang="en-US" dirty="0" smtClean="0"/>
            </a:br>
            <a:r>
              <a:rPr lang="en-US" dirty="0" smtClean="0"/>
              <a:t>says you </a:t>
            </a:r>
            <a:r>
              <a:rPr lang="en-US" dirty="0" smtClean="0">
                <a:solidFill>
                  <a:schemeClr val="accent1">
                    <a:lumMod val="40000"/>
                    <a:lumOff val="60000"/>
                  </a:schemeClr>
                </a:solidFill>
              </a:rPr>
              <a:t>can</a:t>
            </a:r>
            <a:r>
              <a:rPr lang="en-US" dirty="0" smtClean="0"/>
              <a:t/>
            </a:r>
            <a:br>
              <a:rPr lang="en-US" dirty="0" smtClean="0"/>
            </a:br>
            <a:r>
              <a:rPr lang="en-US" dirty="0" smtClean="0"/>
              <a:t>doesn’t mean you </a:t>
            </a:r>
            <a:r>
              <a:rPr lang="en-US" dirty="0" smtClean="0">
                <a:solidFill>
                  <a:schemeClr val="accent1">
                    <a:lumMod val="40000"/>
                    <a:lumOff val="60000"/>
                  </a:schemeClr>
                </a:solidFill>
              </a:rPr>
              <a:t>should</a:t>
            </a:r>
            <a:r>
              <a:rPr lang="en-US" dirty="0" smtClean="0"/>
              <a:t>.</a:t>
            </a:r>
          </a:p>
        </p:txBody>
      </p:sp>
      <p:sp>
        <p:nvSpPr>
          <p:cNvPr id="4" name="Slide Number Placeholder 3"/>
          <p:cNvSpPr>
            <a:spLocks noGrp="1"/>
          </p:cNvSpPr>
          <p:nvPr>
            <p:ph type="sldNum" sz="quarter" idx="12"/>
          </p:nvPr>
        </p:nvSpPr>
        <p:spPr/>
        <p:txBody>
          <a:bodyPr/>
          <a:lstStyle/>
          <a:p>
            <a:fld id="{9E511A30-EE8E-4323-B522-A533CCF7C4EC}" type="slidenum">
              <a:rPr lang="en-US" smtClean="0"/>
              <a:pPr/>
              <a:t>46</a:t>
            </a:fld>
            <a:endParaRPr lang="en-US"/>
          </a:p>
        </p:txBody>
      </p:sp>
      <p:sp>
        <p:nvSpPr>
          <p:cNvPr id="5" name="Footer Placeholder 4"/>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sp>
        <p:nvSpPr>
          <p:cNvPr id="6" name="Title 5"/>
          <p:cNvSpPr>
            <a:spLocks noGrp="1"/>
          </p:cNvSpPr>
          <p:nvPr>
            <p:ph type="title"/>
          </p:nvPr>
        </p:nvSpPr>
        <p:spPr/>
        <p:txBody>
          <a:bodyPr/>
          <a:lstStyle/>
          <a:p>
            <a:endParaRPr lang="en-US"/>
          </a:p>
        </p:txBody>
      </p:sp>
      <p:sp>
        <p:nvSpPr>
          <p:cNvPr id="8" name="Text Placeholder 7"/>
          <p:cNvSpPr>
            <a:spLocks noGrp="1"/>
          </p:cNvSpPr>
          <p:nvPr>
            <p:ph type="body" sz="quarter" idx="13"/>
          </p:nvPr>
        </p:nvSpPr>
        <p:spPr/>
        <p:txBody>
          <a:bodyPr/>
          <a:lstStyle/>
          <a:p>
            <a:r>
              <a:rPr lang="en-US" dirty="0" smtClean="0"/>
              <a:t>Eric’s Axioms of Data Management, #4</a:t>
            </a:r>
            <a:endParaRPr lang="en-US" dirty="0"/>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Complex types</a:t>
            </a:r>
          </a:p>
          <a:p>
            <a:r>
              <a:rPr lang="en-US" dirty="0" smtClean="0"/>
              <a:t>XML just another complex type</a:t>
            </a:r>
          </a:p>
          <a:p>
            <a:pPr lvl="1"/>
            <a:r>
              <a:rPr lang="en-US" dirty="0" smtClean="0"/>
              <a:t>Arguably </a:t>
            </a:r>
            <a:r>
              <a:rPr lang="en-US" i="1" dirty="0" smtClean="0"/>
              <a:t>more</a:t>
            </a:r>
            <a:r>
              <a:rPr lang="en-US" dirty="0" smtClean="0"/>
              <a:t> complex</a:t>
            </a:r>
          </a:p>
        </p:txBody>
      </p:sp>
      <p:sp>
        <p:nvSpPr>
          <p:cNvPr id="4" name="Slide Number Placeholder 3"/>
          <p:cNvSpPr>
            <a:spLocks noGrp="1"/>
          </p:cNvSpPr>
          <p:nvPr>
            <p:ph type="sldNum" sz="quarter" idx="12"/>
          </p:nvPr>
        </p:nvSpPr>
        <p:spPr/>
        <p:txBody>
          <a:bodyPr/>
          <a:lstStyle/>
          <a:p>
            <a:fld id="{9E511A30-EE8E-4323-B522-A533CCF7C4EC}" type="slidenum">
              <a:rPr lang="en-US" smtClean="0"/>
              <a:pPr/>
              <a:t>47</a:t>
            </a:fld>
            <a:endParaRPr lang="en-US"/>
          </a:p>
        </p:txBody>
      </p:sp>
      <p:sp>
        <p:nvSpPr>
          <p:cNvPr id="6" name="Title 5"/>
          <p:cNvSpPr>
            <a:spLocks noGrp="1"/>
          </p:cNvSpPr>
          <p:nvPr>
            <p:ph type="title"/>
          </p:nvPr>
        </p:nvSpPr>
        <p:spPr/>
        <p:txBody>
          <a:bodyPr/>
          <a:lstStyle/>
          <a:p>
            <a:r>
              <a:rPr lang="en-US" dirty="0" smtClean="0"/>
              <a:t>Is XML okay inside the DB?</a:t>
            </a:r>
            <a:endParaRPr lang="en-US" dirty="0"/>
          </a:p>
        </p:txBody>
      </p:sp>
      <p:sp>
        <p:nvSpPr>
          <p:cNvPr id="5" name="Footer Placeholder 4"/>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pic>
        <p:nvPicPr>
          <p:cNvPr id="211970" name="Picture 2" descr="C:\Docs\Lib\Docs\_EW\200810_SqlSaturday\Images\reload_64x64.png"/>
          <p:cNvPicPr>
            <a:picLocks noChangeAspect="1" noChangeArrowheads="1"/>
          </p:cNvPicPr>
          <p:nvPr/>
        </p:nvPicPr>
        <p:blipFill>
          <a:blip r:embed="rId3" cstate="print"/>
          <a:srcRect/>
          <a:stretch>
            <a:fillRect/>
          </a:stretch>
        </p:blipFill>
        <p:spPr bwMode="auto">
          <a:xfrm>
            <a:off x="3657600" y="1580744"/>
            <a:ext cx="315912" cy="315912"/>
          </a:xfrm>
          <a:prstGeom prst="rect">
            <a:avLst/>
          </a:prstGeom>
          <a:noFill/>
        </p:spPr>
      </p:pic>
      <p:sp>
        <p:nvSpPr>
          <p:cNvPr id="9" name="TextBox 8"/>
          <p:cNvSpPr txBox="1"/>
          <p:nvPr/>
        </p:nvSpPr>
        <p:spPr>
          <a:xfrm>
            <a:off x="4009416" y="1618273"/>
            <a:ext cx="145874" cy="276999"/>
          </a:xfrm>
          <a:prstGeom prst="rect">
            <a:avLst/>
          </a:prstGeom>
          <a:noFill/>
        </p:spPr>
        <p:txBody>
          <a:bodyPr wrap="none" lIns="0" tIns="0" rIns="0" bIns="0" rtlCol="0">
            <a:spAutoFit/>
          </a:bodyPr>
          <a:lstStyle/>
          <a:p>
            <a:r>
              <a:rPr lang="en-US" dirty="0" smtClean="0">
                <a:solidFill>
                  <a:srgbClr val="92D050"/>
                </a:solidFill>
              </a:rPr>
              <a:t>3</a:t>
            </a:r>
            <a:endParaRPr lang="en-US" dirty="0">
              <a:solidFill>
                <a:srgbClr val="92D050"/>
              </a:solidFill>
            </a:endParaRPr>
          </a:p>
        </p:txBody>
      </p:sp>
      <p:pic>
        <p:nvPicPr>
          <p:cNvPr id="10" name="Picture 2" descr="C:\Docs\Lib\Docs\_EW\200810_SqlSaturday\Images\reload_64x64.png"/>
          <p:cNvPicPr>
            <a:picLocks noChangeAspect="1" noChangeArrowheads="1"/>
          </p:cNvPicPr>
          <p:nvPr/>
        </p:nvPicPr>
        <p:blipFill>
          <a:blip r:embed="rId3" cstate="print"/>
          <a:srcRect/>
          <a:stretch>
            <a:fillRect/>
          </a:stretch>
        </p:blipFill>
        <p:spPr bwMode="auto">
          <a:xfrm>
            <a:off x="6316496" y="2028216"/>
            <a:ext cx="315912" cy="315912"/>
          </a:xfrm>
          <a:prstGeom prst="rect">
            <a:avLst/>
          </a:prstGeom>
          <a:noFill/>
        </p:spPr>
      </p:pic>
      <p:sp>
        <p:nvSpPr>
          <p:cNvPr id="11" name="TextBox 10"/>
          <p:cNvSpPr txBox="1"/>
          <p:nvPr/>
        </p:nvSpPr>
        <p:spPr>
          <a:xfrm>
            <a:off x="6668312" y="2065745"/>
            <a:ext cx="145874" cy="276999"/>
          </a:xfrm>
          <a:prstGeom prst="rect">
            <a:avLst/>
          </a:prstGeom>
          <a:noFill/>
        </p:spPr>
        <p:txBody>
          <a:bodyPr wrap="none" lIns="0" tIns="0" rIns="0" bIns="0" rtlCol="0">
            <a:spAutoFit/>
          </a:bodyPr>
          <a:lstStyle/>
          <a:p>
            <a:r>
              <a:rPr lang="en-US" dirty="0" smtClean="0">
                <a:solidFill>
                  <a:srgbClr val="92D050"/>
                </a:solidFill>
              </a:rPr>
              <a:t>4</a:t>
            </a:r>
            <a:endParaRPr lang="en-US" dirty="0">
              <a:solidFill>
                <a:srgbClr val="92D05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197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childTnLst>
                                </p:cTn>
                              </p:par>
                              <p:par>
                                <p:cTn id="19" presetID="1" presetClass="exit" presetSubtype="0" fill="hold" grpId="1" nodeType="withEffect">
                                  <p:stCondLst>
                                    <p:cond delay="0"/>
                                  </p:stCondLst>
                                  <p:childTnLst>
                                    <p:set>
                                      <p:cBhvr>
                                        <p:cTn id="20" dur="1" fill="hold">
                                          <p:stCondLst>
                                            <p:cond delay="0"/>
                                          </p:stCondLst>
                                        </p:cTn>
                                        <p:tgtEl>
                                          <p:spTgt spid="9"/>
                                        </p:tgtEl>
                                        <p:attrNameLst>
                                          <p:attrName>style.visibility</p:attrName>
                                        </p:attrNameLst>
                                      </p:cBhvr>
                                      <p:to>
                                        <p:strVal val="hidden"/>
                                      </p:to>
                                    </p:set>
                                  </p:childTnLst>
                                </p:cTn>
                              </p:par>
                              <p:par>
                                <p:cTn id="21" presetID="1" presetClass="exit" presetSubtype="0" fill="hold" nodeType="withEffect">
                                  <p:stCondLst>
                                    <p:cond delay="0"/>
                                  </p:stCondLst>
                                  <p:childTnLst>
                                    <p:set>
                                      <p:cBhvr>
                                        <p:cTn id="22" dur="1" fill="hold">
                                          <p:stCondLst>
                                            <p:cond delay="0"/>
                                          </p:stCondLst>
                                        </p:cTn>
                                        <p:tgtEl>
                                          <p:spTgt spid="21197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Slide Number Placeholder 3"/>
          <p:cNvSpPr>
            <a:spLocks noGrp="1"/>
          </p:cNvSpPr>
          <p:nvPr>
            <p:ph type="sldNum" sz="quarter" idx="12"/>
          </p:nvPr>
        </p:nvSpPr>
        <p:spPr/>
        <p:txBody>
          <a:bodyPr/>
          <a:lstStyle/>
          <a:p>
            <a:fld id="{ADBC62E6-D016-44CC-B454-4CADDBCBB8F5}" type="slidenum">
              <a:rPr lang="en-US"/>
              <a:pPr/>
              <a:t>48</a:t>
            </a:fld>
            <a:endParaRPr lang="en-US"/>
          </a:p>
        </p:txBody>
      </p:sp>
      <p:sp>
        <p:nvSpPr>
          <p:cNvPr id="487426" name="Rectangle 2"/>
          <p:cNvSpPr>
            <a:spLocks noGrp="1" noChangeArrowheads="1"/>
          </p:cNvSpPr>
          <p:nvPr>
            <p:ph type="title"/>
          </p:nvPr>
        </p:nvSpPr>
        <p:spPr/>
        <p:txBody>
          <a:bodyPr/>
          <a:lstStyle/>
          <a:p>
            <a:r>
              <a:rPr lang="en-US"/>
              <a:t>Example: User Profiles</a:t>
            </a:r>
          </a:p>
        </p:txBody>
      </p:sp>
      <p:sp>
        <p:nvSpPr>
          <p:cNvPr id="13" name="Footer Placeholder 12"/>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sp>
        <p:nvSpPr>
          <p:cNvPr id="487428" name="Rectangle 4"/>
          <p:cNvSpPr>
            <a:spLocks noChangeArrowheads="1"/>
          </p:cNvSpPr>
          <p:nvPr/>
        </p:nvSpPr>
        <p:spPr bwMode="auto">
          <a:xfrm>
            <a:off x="136525" y="6553200"/>
            <a:ext cx="92075" cy="92075"/>
          </a:xfrm>
          <a:prstGeom prst="rect">
            <a:avLst/>
          </a:prstGeom>
          <a:solidFill>
            <a:srgbClr val="6A8CB6"/>
          </a:solidFill>
          <a:ln w="12700" cap="sq">
            <a:noFill/>
            <a:miter lim="800000"/>
            <a:headEnd type="none" w="sm" len="sm"/>
            <a:tailEnd type="none" w="sm" len="sm"/>
          </a:ln>
          <a:effectLst/>
        </p:spPr>
        <p:txBody>
          <a:bodyPr wrap="none" anchor="ctr"/>
          <a:lstStyle/>
          <a:p>
            <a:endParaRPr lang="en-US"/>
          </a:p>
        </p:txBody>
      </p:sp>
      <p:pic>
        <p:nvPicPr>
          <p:cNvPr id="487429" name="Picture 5"/>
          <p:cNvPicPr>
            <a:picLocks noChangeAspect="1" noChangeArrowheads="1"/>
          </p:cNvPicPr>
          <p:nvPr/>
        </p:nvPicPr>
        <p:blipFill>
          <a:blip r:embed="rId4" cstate="print"/>
          <a:srcRect/>
          <a:stretch>
            <a:fillRect/>
          </a:stretch>
        </p:blipFill>
        <p:spPr bwMode="auto">
          <a:xfrm>
            <a:off x="457200" y="1981200"/>
            <a:ext cx="4038600" cy="2771775"/>
          </a:xfrm>
          <a:prstGeom prst="rect">
            <a:avLst/>
          </a:prstGeom>
          <a:solidFill>
            <a:schemeClr val="tx1"/>
          </a:solidFill>
          <a:ln w="12700" cap="sq">
            <a:noFill/>
            <a:round/>
            <a:headEnd type="none" w="sm" len="sm"/>
            <a:tailEnd type="none" w="sm" len="sm"/>
          </a:ln>
          <a:effectLst>
            <a:innerShdw blurRad="114300">
              <a:prstClr val="black"/>
            </a:innerShdw>
          </a:effectLst>
        </p:spPr>
      </p:pic>
      <p:grpSp>
        <p:nvGrpSpPr>
          <p:cNvPr id="2" name="Group 43"/>
          <p:cNvGrpSpPr>
            <a:grpSpLocks/>
          </p:cNvGrpSpPr>
          <p:nvPr/>
        </p:nvGrpSpPr>
        <p:grpSpPr bwMode="auto">
          <a:xfrm>
            <a:off x="6248400" y="2068513"/>
            <a:ext cx="1828800" cy="1752600"/>
            <a:chOff x="4080" y="1303"/>
            <a:chExt cx="1152" cy="1104"/>
          </a:xfrm>
        </p:grpSpPr>
        <p:graphicFrame>
          <p:nvGraphicFramePr>
            <p:cNvPr id="487433" name="Object 9"/>
            <p:cNvGraphicFramePr>
              <a:graphicFrameLocks noChangeAspect="1"/>
            </p:cNvGraphicFramePr>
            <p:nvPr/>
          </p:nvGraphicFramePr>
          <p:xfrm>
            <a:off x="4272" y="1303"/>
            <a:ext cx="692" cy="912"/>
          </p:xfrm>
          <a:graphic>
            <a:graphicData uri="http://schemas.openxmlformats.org/presentationml/2006/ole">
              <p:oleObj spid="_x0000_s3074" name="Visio" r:id="rId5" imgW="717665" imgH="946027" progId="Visio.Drawing.11">
                <p:embed/>
              </p:oleObj>
            </a:graphicData>
          </a:graphic>
        </p:graphicFrame>
        <p:pic>
          <p:nvPicPr>
            <p:cNvPr id="487434" name="Picture 10"/>
            <p:cNvPicPr>
              <a:picLocks noChangeAspect="1" noChangeArrowheads="1"/>
            </p:cNvPicPr>
            <p:nvPr/>
          </p:nvPicPr>
          <p:blipFill>
            <a:blip r:embed="rId6" cstate="print"/>
            <a:srcRect/>
            <a:stretch>
              <a:fillRect/>
            </a:stretch>
          </p:blipFill>
          <p:spPr bwMode="auto">
            <a:xfrm>
              <a:off x="4320" y="1564"/>
              <a:ext cx="576" cy="395"/>
            </a:xfrm>
            <a:prstGeom prst="rect">
              <a:avLst/>
            </a:prstGeom>
            <a:noFill/>
            <a:ln w="9525" algn="ctr">
              <a:noFill/>
              <a:miter lim="800000"/>
              <a:headEnd/>
              <a:tailEnd/>
            </a:ln>
            <a:effectLst/>
          </p:spPr>
        </p:pic>
        <p:sp>
          <p:nvSpPr>
            <p:cNvPr id="487435" name="Text Box 11"/>
            <p:cNvSpPr txBox="1">
              <a:spLocks noChangeArrowheads="1"/>
            </p:cNvSpPr>
            <p:nvPr/>
          </p:nvSpPr>
          <p:spPr bwMode="auto">
            <a:xfrm>
              <a:off x="4080" y="2215"/>
              <a:ext cx="1152" cy="192"/>
            </a:xfrm>
            <a:prstGeom prst="rect">
              <a:avLst/>
            </a:prstGeom>
            <a:noFill/>
            <a:ln w="9525" algn="ctr">
              <a:noFill/>
              <a:miter lim="800000"/>
              <a:headEnd/>
              <a:tailEnd/>
            </a:ln>
            <a:effectLst>
              <a:outerShdw dist="35921" dir="2700000" algn="ctr" rotWithShape="0">
                <a:schemeClr val="bg1"/>
              </a:outerShdw>
            </a:effectLst>
          </p:spPr>
          <p:txBody>
            <a:bodyPr>
              <a:spAutoFit/>
            </a:bodyPr>
            <a:lstStyle/>
            <a:p>
              <a:pPr>
                <a:spcBef>
                  <a:spcPct val="50000"/>
                </a:spcBef>
              </a:pPr>
              <a:r>
                <a:rPr lang="en-US" sz="1400" b="1">
                  <a:latin typeface="Courier New" pitchFamily="49" charset="0"/>
                </a:rPr>
                <a:t>userconfig.xml</a:t>
              </a:r>
            </a:p>
          </p:txBody>
        </p:sp>
      </p:grpSp>
      <p:graphicFrame>
        <p:nvGraphicFramePr>
          <p:cNvPr id="487482" name="Group 58"/>
          <p:cNvGraphicFramePr>
            <a:graphicFrameLocks noGrp="1"/>
          </p:cNvGraphicFramePr>
          <p:nvPr/>
        </p:nvGraphicFramePr>
        <p:xfrm>
          <a:off x="5638800" y="4343400"/>
          <a:ext cx="2971800" cy="1417320"/>
        </p:xfrm>
        <a:graphic>
          <a:graphicData uri="http://schemas.openxmlformats.org/drawingml/2006/table">
            <a:tbl>
              <a:tblPr/>
              <a:tblGrid>
                <a:gridCol w="838200"/>
                <a:gridCol w="1219200"/>
                <a:gridCol w="914400"/>
              </a:tblGrid>
              <a:tr h="304800">
                <a:tc gridSpan="3">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1400" b="1" i="0" u="none" strike="noStrike" cap="none" normalizeH="0" baseline="0" smtClean="0">
                          <a:ln>
                            <a:noFill/>
                          </a:ln>
                          <a:solidFill>
                            <a:schemeClr val="bg1"/>
                          </a:solidFill>
                          <a:effectLst/>
                          <a:latin typeface="Calibri" pitchFamily="34" charset="0"/>
                        </a:rPr>
                        <a:t>Users</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2"/>
                    </a:solidFill>
                  </a:tcPr>
                </a:tc>
                <a:tc hMerge="1">
                  <a:txBody>
                    <a:bodyPr/>
                    <a:lstStyle/>
                    <a:p>
                      <a:endParaRPr lang="en-US"/>
                    </a:p>
                  </a:txBody>
                  <a:tcPr/>
                </a:tc>
                <a:tc hMerge="1">
                  <a:txBody>
                    <a:bodyPr/>
                    <a:lstStyle/>
                    <a:p>
                      <a:endParaRPr lang="en-US"/>
                    </a:p>
                  </a:txBody>
                  <a:tcPr/>
                </a:tc>
              </a:tr>
              <a:tr h="228600">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1200" b="1" i="0" u="none" strike="noStrike" cap="none" normalizeH="0" baseline="0" smtClean="0">
                          <a:ln>
                            <a:noFill/>
                          </a:ln>
                          <a:solidFill>
                            <a:schemeClr val="tx2"/>
                          </a:solidFill>
                          <a:effectLst/>
                          <a:latin typeface="Calibri" pitchFamily="34" charset="0"/>
                        </a:rPr>
                        <a:t>UserID</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28546D"/>
                    </a:solid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1200" b="1" i="0" u="none" strike="noStrike" cap="none" normalizeH="0" baseline="0" smtClean="0">
                          <a:ln>
                            <a:noFill/>
                          </a:ln>
                          <a:solidFill>
                            <a:schemeClr val="tx2"/>
                          </a:solidFill>
                          <a:effectLst/>
                          <a:latin typeface="Calibri" pitchFamily="34" charset="0"/>
                        </a:rPr>
                        <a:t>Profile</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28546D"/>
                    </a:solid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1200" b="1" i="0" u="none" strike="noStrike" cap="none" normalizeH="0" baseline="0" smtClean="0">
                          <a:ln>
                            <a:noFill/>
                          </a:ln>
                          <a:solidFill>
                            <a:schemeClr val="tx2"/>
                          </a:solidFill>
                          <a:effectLst/>
                          <a:latin typeface="Calibri" pitchFamily="34" charset="0"/>
                        </a:rPr>
                        <a:t>LoginDate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28546D"/>
                    </a:solidFill>
                  </a:tcPr>
                </a:tc>
              </a:tr>
              <a:tr h="838200">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1200" b="0" i="0" u="none" strike="noStrike" cap="none" normalizeH="0" baseline="0" smtClean="0">
                          <a:ln>
                            <a:noFill/>
                          </a:ln>
                          <a:solidFill>
                            <a:schemeClr val="bg1"/>
                          </a:solidFill>
                          <a:effectLst/>
                          <a:latin typeface="Calibri" pitchFamily="34" charset="0"/>
                        </a:rPr>
                        <a:t>ewilson42</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endParaRPr kumimoji="1" lang="en-US" sz="1200" b="0" i="0" u="none" strike="noStrike" cap="none" normalizeH="0" baseline="0" smtClean="0">
                        <a:ln>
                          <a:noFill/>
                        </a:ln>
                        <a:solidFill>
                          <a:schemeClr val="bg1"/>
                        </a:solidFill>
                        <a:effectLst/>
                        <a:latin typeface="Calibri" pitchFamily="34" charset="0"/>
                      </a:endParaRP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1200" b="0" i="0" u="none" strike="noStrike" cap="none" normalizeH="0" baseline="0" smtClean="0">
                          <a:ln>
                            <a:noFill/>
                          </a:ln>
                          <a:solidFill>
                            <a:schemeClr val="bg1"/>
                          </a:solidFill>
                          <a:effectLst/>
                          <a:latin typeface="Calibri" pitchFamily="34" charset="0"/>
                        </a:rPr>
                        <a:t>4/21/2006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r>
            </a:tbl>
          </a:graphicData>
        </a:graphic>
      </p:graphicFrame>
      <p:pic>
        <p:nvPicPr>
          <p:cNvPr id="487462" name="Picture 38"/>
          <p:cNvPicPr>
            <a:picLocks noChangeAspect="1" noChangeArrowheads="1"/>
          </p:cNvPicPr>
          <p:nvPr/>
        </p:nvPicPr>
        <p:blipFill>
          <a:blip r:embed="rId6" cstate="print"/>
          <a:srcRect/>
          <a:stretch>
            <a:fillRect/>
          </a:stretch>
        </p:blipFill>
        <p:spPr bwMode="auto">
          <a:xfrm>
            <a:off x="6553200" y="4991100"/>
            <a:ext cx="990600" cy="679450"/>
          </a:xfrm>
          <a:prstGeom prst="rect">
            <a:avLst/>
          </a:prstGeom>
          <a:noFill/>
          <a:ln w="9525" algn="ctr">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8748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8746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874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7428"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Complex types</a:t>
            </a:r>
          </a:p>
          <a:p>
            <a:r>
              <a:rPr lang="en-US" dirty="0" smtClean="0"/>
              <a:t>XML just another complex type</a:t>
            </a:r>
          </a:p>
          <a:p>
            <a:pPr lvl="1"/>
            <a:r>
              <a:rPr lang="en-US" dirty="0" smtClean="0"/>
              <a:t>Arguably </a:t>
            </a:r>
            <a:r>
              <a:rPr lang="en-US" i="1" dirty="0" smtClean="0"/>
              <a:t>more</a:t>
            </a:r>
            <a:r>
              <a:rPr lang="en-US" dirty="0" smtClean="0"/>
              <a:t> complex</a:t>
            </a:r>
          </a:p>
          <a:p>
            <a:r>
              <a:rPr lang="en-US" dirty="0" smtClean="0"/>
              <a:t>What “type” is it?</a:t>
            </a:r>
            <a:endParaRPr lang="en-US" dirty="0"/>
          </a:p>
        </p:txBody>
      </p:sp>
      <p:sp>
        <p:nvSpPr>
          <p:cNvPr id="4" name="Slide Number Placeholder 3"/>
          <p:cNvSpPr>
            <a:spLocks noGrp="1"/>
          </p:cNvSpPr>
          <p:nvPr>
            <p:ph type="sldNum" sz="quarter" idx="12"/>
          </p:nvPr>
        </p:nvSpPr>
        <p:spPr/>
        <p:txBody>
          <a:bodyPr/>
          <a:lstStyle/>
          <a:p>
            <a:fld id="{9E511A30-EE8E-4323-B522-A533CCF7C4EC}" type="slidenum">
              <a:rPr lang="en-US" smtClean="0"/>
              <a:pPr/>
              <a:t>49</a:t>
            </a:fld>
            <a:endParaRPr lang="en-US"/>
          </a:p>
        </p:txBody>
      </p:sp>
      <p:sp>
        <p:nvSpPr>
          <p:cNvPr id="6" name="Title 5"/>
          <p:cNvSpPr>
            <a:spLocks noGrp="1"/>
          </p:cNvSpPr>
          <p:nvPr>
            <p:ph type="title"/>
          </p:nvPr>
        </p:nvSpPr>
        <p:spPr/>
        <p:txBody>
          <a:bodyPr/>
          <a:lstStyle/>
          <a:p>
            <a:r>
              <a:rPr lang="en-US" dirty="0" smtClean="0"/>
              <a:t>Is XML okay inside the DB?</a:t>
            </a:r>
            <a:endParaRPr lang="en-US" dirty="0"/>
          </a:p>
        </p:txBody>
      </p:sp>
      <p:sp>
        <p:nvSpPr>
          <p:cNvPr id="5" name="Footer Placeholder 4"/>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pic>
        <p:nvPicPr>
          <p:cNvPr id="12" name="Picture 2" descr="C:\Docs\Lib\Docs\_EW\200810_SqlSaturday\Images\reload_64x64.png"/>
          <p:cNvPicPr>
            <a:picLocks noChangeAspect="1" noChangeArrowheads="1"/>
          </p:cNvPicPr>
          <p:nvPr/>
        </p:nvPicPr>
        <p:blipFill>
          <a:blip r:embed="rId3" cstate="print"/>
          <a:srcRect/>
          <a:stretch>
            <a:fillRect/>
          </a:stretch>
        </p:blipFill>
        <p:spPr bwMode="auto">
          <a:xfrm>
            <a:off x="3962400" y="2905328"/>
            <a:ext cx="315912" cy="315912"/>
          </a:xfrm>
          <a:prstGeom prst="rect">
            <a:avLst/>
          </a:prstGeom>
          <a:noFill/>
        </p:spPr>
      </p:pic>
      <p:sp>
        <p:nvSpPr>
          <p:cNvPr id="13" name="TextBox 12"/>
          <p:cNvSpPr txBox="1"/>
          <p:nvPr/>
        </p:nvSpPr>
        <p:spPr>
          <a:xfrm>
            <a:off x="4314216" y="2942857"/>
            <a:ext cx="145874" cy="276999"/>
          </a:xfrm>
          <a:prstGeom prst="rect">
            <a:avLst/>
          </a:prstGeom>
          <a:noFill/>
        </p:spPr>
        <p:txBody>
          <a:bodyPr wrap="none" lIns="0" tIns="0" rIns="0" bIns="0" rtlCol="0">
            <a:spAutoFit/>
          </a:bodyPr>
          <a:lstStyle/>
          <a:p>
            <a:r>
              <a:rPr lang="en-US" dirty="0" smtClean="0">
                <a:solidFill>
                  <a:srgbClr val="92D050"/>
                </a:solidFill>
              </a:rPr>
              <a:t>5</a:t>
            </a:r>
            <a:endParaRPr lang="en-US" dirty="0">
              <a:solidFill>
                <a:srgbClr val="92D05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43" name="Rectangle 3"/>
          <p:cNvSpPr>
            <a:spLocks noGrp="1" noChangeArrowheads="1"/>
          </p:cNvSpPr>
          <p:nvPr>
            <p:ph idx="1"/>
          </p:nvPr>
        </p:nvSpPr>
        <p:spPr/>
        <p:txBody>
          <a:bodyPr>
            <a:normAutofit/>
          </a:bodyPr>
          <a:lstStyle/>
          <a:p>
            <a:r>
              <a:rPr lang="en-US" dirty="0" smtClean="0"/>
              <a:t>The questions:</a:t>
            </a:r>
          </a:p>
          <a:p>
            <a:pPr lvl="1"/>
            <a:r>
              <a:rPr lang="en-US" dirty="0" smtClean="0"/>
              <a:t>Use XML at all?</a:t>
            </a:r>
          </a:p>
          <a:p>
            <a:pPr lvl="1"/>
            <a:r>
              <a:rPr lang="en-US" dirty="0" smtClean="0"/>
              <a:t>When, why?</a:t>
            </a:r>
          </a:p>
          <a:p>
            <a:pPr lvl="1"/>
            <a:r>
              <a:rPr lang="en-US" dirty="0" smtClean="0"/>
              <a:t>How?</a:t>
            </a:r>
          </a:p>
          <a:p>
            <a:endParaRPr lang="en-US" dirty="0" smtClean="0"/>
          </a:p>
          <a:p>
            <a:r>
              <a:rPr lang="en-US" dirty="0" smtClean="0"/>
              <a:t>We’ll use:</a:t>
            </a:r>
          </a:p>
          <a:p>
            <a:pPr lvl="1"/>
            <a:r>
              <a:rPr lang="en-US" dirty="0" smtClean="0"/>
              <a:t>Underlying </a:t>
            </a:r>
            <a:r>
              <a:rPr lang="en-US" dirty="0" smtClean="0"/>
              <a:t>principles</a:t>
            </a:r>
            <a:endParaRPr lang="en-US" dirty="0" smtClean="0"/>
          </a:p>
          <a:p>
            <a:pPr lvl="1"/>
            <a:r>
              <a:rPr lang="en-US" dirty="0" smtClean="0"/>
              <a:t>Rational </a:t>
            </a:r>
            <a:r>
              <a:rPr lang="en-US" dirty="0"/>
              <a:t>design choices</a:t>
            </a:r>
          </a:p>
          <a:p>
            <a:pPr lvl="1"/>
            <a:r>
              <a:rPr lang="en-US" dirty="0"/>
              <a:t>Best of </a:t>
            </a:r>
            <a:r>
              <a:rPr lang="en-US" dirty="0" smtClean="0"/>
              <a:t>each technology</a:t>
            </a:r>
            <a:endParaRPr lang="en-US" dirty="0"/>
          </a:p>
        </p:txBody>
      </p:sp>
      <p:sp>
        <p:nvSpPr>
          <p:cNvPr id="6" name="Slide Number Placeholder 4"/>
          <p:cNvSpPr>
            <a:spLocks noGrp="1"/>
          </p:cNvSpPr>
          <p:nvPr>
            <p:ph type="sldNum" sz="quarter" idx="12"/>
          </p:nvPr>
        </p:nvSpPr>
        <p:spPr/>
        <p:txBody>
          <a:bodyPr/>
          <a:lstStyle/>
          <a:p>
            <a:fld id="{A27D0588-2D37-40F9-91EC-D42AD2FF66B5}" type="slidenum">
              <a:rPr lang="en-US"/>
              <a:pPr/>
              <a:t>5</a:t>
            </a:fld>
            <a:endParaRPr lang="en-US"/>
          </a:p>
        </p:txBody>
      </p:sp>
      <p:sp>
        <p:nvSpPr>
          <p:cNvPr id="368642" name="Rectangle 2"/>
          <p:cNvSpPr>
            <a:spLocks noGrp="1" noChangeArrowheads="1"/>
          </p:cNvSpPr>
          <p:nvPr>
            <p:ph type="title"/>
          </p:nvPr>
        </p:nvSpPr>
        <p:spPr/>
        <p:txBody>
          <a:bodyPr/>
          <a:lstStyle/>
          <a:p>
            <a:r>
              <a:rPr lang="en-US" dirty="0" smtClean="0"/>
              <a:t>Where We’re Going</a:t>
            </a:r>
            <a:endParaRPr lang="en-US" dirty="0"/>
          </a:p>
        </p:txBody>
      </p:sp>
      <p:sp>
        <p:nvSpPr>
          <p:cNvPr id="7" name="Footer Placeholder 6"/>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sp>
        <p:nvSpPr>
          <p:cNvPr id="368647" name="Rectangle 7"/>
          <p:cNvSpPr>
            <a:spLocks noChangeArrowheads="1"/>
          </p:cNvSpPr>
          <p:nvPr/>
        </p:nvSpPr>
        <p:spPr bwMode="auto">
          <a:xfrm>
            <a:off x="136525" y="6553200"/>
            <a:ext cx="92075" cy="92075"/>
          </a:xfrm>
          <a:prstGeom prst="rect">
            <a:avLst/>
          </a:prstGeom>
          <a:solidFill>
            <a:srgbClr val="6A8CB6"/>
          </a:solidFill>
          <a:ln w="12700" cap="sq">
            <a:noFill/>
            <a:miter lim="800000"/>
            <a:headEnd type="none" w="sm" len="sm"/>
            <a:tailEnd type="none" w="sm" len="sm"/>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9" name="Rectangle 9"/>
          <p:cNvSpPr>
            <a:spLocks noGrp="1" noChangeArrowheads="1"/>
          </p:cNvSpPr>
          <p:nvPr>
            <p:ph idx="1"/>
          </p:nvPr>
        </p:nvSpPr>
        <p:spPr/>
        <p:txBody>
          <a:bodyPr>
            <a:normAutofit/>
          </a:bodyPr>
          <a:lstStyle/>
          <a:p>
            <a:r>
              <a:rPr lang="en-US" dirty="0" smtClean="0"/>
              <a:t>Relational Model</a:t>
            </a:r>
          </a:p>
          <a:p>
            <a:r>
              <a:rPr lang="en-US" dirty="0" smtClean="0"/>
              <a:t>Relational v. XML</a:t>
            </a:r>
          </a:p>
          <a:p>
            <a:r>
              <a:rPr lang="en-US" dirty="0" smtClean="0"/>
              <a:t>First Normal Form</a:t>
            </a:r>
          </a:p>
          <a:p>
            <a:r>
              <a:rPr lang="en-US" dirty="0" smtClean="0"/>
              <a:t>XML Inside the DB</a:t>
            </a:r>
          </a:p>
          <a:p>
            <a:pPr lvl="1"/>
            <a:r>
              <a:rPr lang="en-US" dirty="0" smtClean="0"/>
              <a:t>XML as API</a:t>
            </a:r>
          </a:p>
          <a:p>
            <a:pPr lvl="2"/>
            <a:r>
              <a:rPr lang="en-US" dirty="0" smtClean="0"/>
              <a:t>Wrap-Up</a:t>
            </a:r>
          </a:p>
        </p:txBody>
      </p:sp>
      <p:sp>
        <p:nvSpPr>
          <p:cNvPr id="6" name="Slide Number Placeholder 4"/>
          <p:cNvSpPr>
            <a:spLocks noGrp="1"/>
          </p:cNvSpPr>
          <p:nvPr>
            <p:ph type="sldNum" sz="quarter" idx="12"/>
          </p:nvPr>
        </p:nvSpPr>
        <p:spPr/>
        <p:txBody>
          <a:bodyPr/>
          <a:lstStyle/>
          <a:p>
            <a:fld id="{B753A71A-6E1D-46DC-A775-1B7090C5F5A8}" type="slidenum">
              <a:rPr lang="en-US" smtClean="0"/>
              <a:pPr/>
              <a:t>50</a:t>
            </a:fld>
            <a:endParaRPr lang="en-US"/>
          </a:p>
        </p:txBody>
      </p:sp>
      <p:sp>
        <p:nvSpPr>
          <p:cNvPr id="373768" name="Rectangle 8"/>
          <p:cNvSpPr>
            <a:spLocks noGrp="1" noChangeArrowheads="1"/>
          </p:cNvSpPr>
          <p:nvPr>
            <p:ph type="title"/>
          </p:nvPr>
        </p:nvSpPr>
        <p:spPr/>
        <p:txBody>
          <a:bodyPr/>
          <a:lstStyle/>
          <a:p>
            <a:r>
              <a:rPr lang="en-US" smtClean="0"/>
              <a:t>Agenda</a:t>
            </a:r>
            <a:endParaRPr lang="en-US"/>
          </a:p>
        </p:txBody>
      </p:sp>
      <p:sp>
        <p:nvSpPr>
          <p:cNvPr id="7" name="Footer Placeholder 6"/>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sp>
        <p:nvSpPr>
          <p:cNvPr id="373765" name="Rectangle 5"/>
          <p:cNvSpPr>
            <a:spLocks noChangeArrowheads="1"/>
          </p:cNvSpPr>
          <p:nvPr/>
        </p:nvSpPr>
        <p:spPr bwMode="auto">
          <a:xfrm>
            <a:off x="136525" y="6553200"/>
            <a:ext cx="92075" cy="92075"/>
          </a:xfrm>
          <a:prstGeom prst="rect">
            <a:avLst/>
          </a:prstGeom>
          <a:solidFill>
            <a:srgbClr val="6A8CB6"/>
          </a:solidFill>
          <a:ln w="12700" cap="sq">
            <a:noFill/>
            <a:miter lim="800000"/>
            <a:headEnd type="none" w="sm" len="sm"/>
            <a:tailEnd type="none" w="sm" len="sm"/>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Remember Relational roots…</a:t>
            </a:r>
          </a:p>
          <a:p>
            <a:pPr lvl="1"/>
            <a:r>
              <a:rPr lang="en-US" dirty="0" smtClean="0"/>
              <a:t>Operate on </a:t>
            </a:r>
            <a:r>
              <a:rPr lang="en-US" b="1" dirty="0" smtClean="0">
                <a:solidFill>
                  <a:schemeClr val="accent3">
                    <a:lumMod val="40000"/>
                    <a:lumOff val="60000"/>
                  </a:schemeClr>
                </a:solidFill>
              </a:rPr>
              <a:t>relation-</a:t>
            </a:r>
            <a:r>
              <a:rPr lang="en-US" dirty="0" smtClean="0"/>
              <a:t>type values</a:t>
            </a:r>
          </a:p>
          <a:p>
            <a:pPr lvl="1"/>
            <a:r>
              <a:rPr lang="en-US" dirty="0" smtClean="0"/>
              <a:t>Such as passing to a </a:t>
            </a:r>
            <a:r>
              <a:rPr lang="en-US" b="1" dirty="0" smtClean="0">
                <a:solidFill>
                  <a:schemeClr val="accent3">
                    <a:lumMod val="40000"/>
                    <a:lumOff val="60000"/>
                  </a:schemeClr>
                </a:solidFill>
              </a:rPr>
              <a:t>relation-</a:t>
            </a:r>
            <a:r>
              <a:rPr lang="en-US" dirty="0" smtClean="0"/>
              <a:t>type parameter</a:t>
            </a:r>
          </a:p>
          <a:p>
            <a:r>
              <a:rPr lang="en-US" dirty="0" smtClean="0"/>
              <a:t>XML can help compensate for SQL / Vendor</a:t>
            </a:r>
          </a:p>
          <a:p>
            <a:r>
              <a:rPr lang="en-US" dirty="0" smtClean="0"/>
              <a:t>2008: table-valued parameters</a:t>
            </a:r>
          </a:p>
          <a:p>
            <a:r>
              <a:rPr lang="en-US" dirty="0" smtClean="0"/>
              <a:t>XML has other advantages</a:t>
            </a:r>
          </a:p>
          <a:p>
            <a:pPr lvl="1"/>
            <a:r>
              <a:rPr lang="en-US" dirty="0" smtClean="0"/>
              <a:t>Large-grained API (like service-oriented)</a:t>
            </a:r>
            <a:br>
              <a:rPr lang="en-US" dirty="0" smtClean="0"/>
            </a:br>
            <a:r>
              <a:rPr lang="en-US" dirty="0" smtClean="0"/>
              <a:t>or multi-set of tables</a:t>
            </a:r>
          </a:p>
          <a:p>
            <a:pPr lvl="1"/>
            <a:r>
              <a:rPr lang="en-US" dirty="0" smtClean="0"/>
              <a:t>Transactional integrity</a:t>
            </a:r>
          </a:p>
          <a:p>
            <a:pPr lvl="1"/>
            <a:r>
              <a:rPr lang="en-US" dirty="0" smtClean="0"/>
              <a:t>(Performance, maybe)</a:t>
            </a:r>
          </a:p>
        </p:txBody>
      </p:sp>
      <p:sp>
        <p:nvSpPr>
          <p:cNvPr id="4" name="Slide Number Placeholder 3"/>
          <p:cNvSpPr>
            <a:spLocks noGrp="1"/>
          </p:cNvSpPr>
          <p:nvPr>
            <p:ph type="sldNum" sz="quarter" idx="12"/>
          </p:nvPr>
        </p:nvSpPr>
        <p:spPr/>
        <p:txBody>
          <a:bodyPr/>
          <a:lstStyle/>
          <a:p>
            <a:fld id="{9E511A30-EE8E-4323-B522-A533CCF7C4EC}" type="slidenum">
              <a:rPr lang="en-US" smtClean="0"/>
              <a:pPr/>
              <a:t>51</a:t>
            </a:fld>
            <a:endParaRPr lang="en-US"/>
          </a:p>
        </p:txBody>
      </p:sp>
      <p:sp>
        <p:nvSpPr>
          <p:cNvPr id="6" name="Title 5"/>
          <p:cNvSpPr>
            <a:spLocks noGrp="1"/>
          </p:cNvSpPr>
          <p:nvPr>
            <p:ph type="title"/>
          </p:nvPr>
        </p:nvSpPr>
        <p:spPr/>
        <p:txBody>
          <a:bodyPr/>
          <a:lstStyle/>
          <a:p>
            <a:r>
              <a:rPr lang="en-US" dirty="0" smtClean="0"/>
              <a:t>Using XML as API Helper</a:t>
            </a:r>
            <a:endParaRPr lang="en-US" dirty="0"/>
          </a:p>
        </p:txBody>
      </p:sp>
      <p:sp>
        <p:nvSpPr>
          <p:cNvPr id="5" name="Footer Placeholder 4"/>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pic>
        <p:nvPicPr>
          <p:cNvPr id="10" name="Picture 2" descr="C:\Docs\Lib\Docs\_EW\200810_SqlSaturday\Images\reload_64x64.png"/>
          <p:cNvPicPr>
            <a:picLocks noChangeAspect="1" noChangeArrowheads="1"/>
          </p:cNvPicPr>
          <p:nvPr/>
        </p:nvPicPr>
        <p:blipFill>
          <a:blip r:embed="rId3" cstate="print"/>
          <a:srcRect/>
          <a:stretch>
            <a:fillRect/>
          </a:stretch>
        </p:blipFill>
        <p:spPr bwMode="auto">
          <a:xfrm>
            <a:off x="8305800" y="2877768"/>
            <a:ext cx="315912" cy="315912"/>
          </a:xfrm>
          <a:prstGeom prst="rect">
            <a:avLst/>
          </a:prstGeom>
          <a:noFill/>
        </p:spPr>
      </p:pic>
      <p:sp>
        <p:nvSpPr>
          <p:cNvPr id="11" name="TextBox 10"/>
          <p:cNvSpPr txBox="1"/>
          <p:nvPr/>
        </p:nvSpPr>
        <p:spPr>
          <a:xfrm>
            <a:off x="8657616" y="2915297"/>
            <a:ext cx="145874" cy="276999"/>
          </a:xfrm>
          <a:prstGeom prst="rect">
            <a:avLst/>
          </a:prstGeom>
          <a:noFill/>
        </p:spPr>
        <p:txBody>
          <a:bodyPr wrap="none" lIns="0" tIns="0" rIns="0" bIns="0" rtlCol="0">
            <a:spAutoFit/>
          </a:bodyPr>
          <a:lstStyle/>
          <a:p>
            <a:r>
              <a:rPr lang="en-US" dirty="0" smtClean="0">
                <a:solidFill>
                  <a:srgbClr val="92D050"/>
                </a:solidFill>
              </a:rPr>
              <a:t>2</a:t>
            </a:r>
            <a:endParaRPr lang="en-US" dirty="0">
              <a:solidFill>
                <a:srgbClr val="92D05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7">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Gray Areas</a:t>
            </a:r>
            <a:endParaRPr lang="en-US" dirty="0"/>
          </a:p>
        </p:txBody>
      </p:sp>
      <p:sp>
        <p:nvSpPr>
          <p:cNvPr id="7" name="Text Placeholder 6"/>
          <p:cNvSpPr>
            <a:spLocks noGrp="1"/>
          </p:cNvSpPr>
          <p:nvPr>
            <p:ph type="body" idx="1"/>
          </p:nvPr>
        </p:nvSpPr>
        <p:spPr/>
        <p:txBody>
          <a:bodyPr/>
          <a:lstStyle/>
          <a:p>
            <a:endParaRPr lang="en-US"/>
          </a:p>
        </p:txBody>
      </p:sp>
      <p:sp>
        <p:nvSpPr>
          <p:cNvPr id="3" name="Slide Number Placeholder 2"/>
          <p:cNvSpPr>
            <a:spLocks noGrp="1"/>
          </p:cNvSpPr>
          <p:nvPr>
            <p:ph type="sldNum" sz="quarter" idx="12"/>
          </p:nvPr>
        </p:nvSpPr>
        <p:spPr/>
        <p:txBody>
          <a:bodyPr/>
          <a:lstStyle/>
          <a:p>
            <a:fld id="{9E511A30-EE8E-4323-B522-A533CCF7C4EC}" type="slidenum">
              <a:rPr lang="en-US" smtClean="0"/>
              <a:pPr/>
              <a:t>52</a:t>
            </a:fld>
            <a:endParaRPr lang="en-US" dirty="0"/>
          </a:p>
        </p:txBody>
      </p:sp>
      <p:sp>
        <p:nvSpPr>
          <p:cNvPr id="5" name="Footer Placeholder 4"/>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9E511A30-EE8E-4323-B522-A533CCF7C4EC}" type="slidenum">
              <a:rPr lang="en-US" smtClean="0"/>
              <a:pPr/>
              <a:t>53</a:t>
            </a:fld>
            <a:endParaRPr lang="en-US" dirty="0"/>
          </a:p>
        </p:txBody>
      </p:sp>
      <p:sp>
        <p:nvSpPr>
          <p:cNvPr id="4" name="Title 3"/>
          <p:cNvSpPr>
            <a:spLocks noGrp="1"/>
          </p:cNvSpPr>
          <p:nvPr>
            <p:ph type="title"/>
          </p:nvPr>
        </p:nvSpPr>
        <p:spPr/>
        <p:txBody>
          <a:bodyPr/>
          <a:lstStyle/>
          <a:p>
            <a:r>
              <a:rPr lang="en-US" dirty="0" smtClean="0"/>
              <a:t>Choosing Structure</a:t>
            </a:r>
            <a:endParaRPr lang="en-US" dirty="0"/>
          </a:p>
        </p:txBody>
      </p:sp>
      <p:sp>
        <p:nvSpPr>
          <p:cNvPr id="5" name="Footer Placeholder 4"/>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grpSp>
        <p:nvGrpSpPr>
          <p:cNvPr id="15" name="Group 14"/>
          <p:cNvGrpSpPr/>
          <p:nvPr/>
        </p:nvGrpSpPr>
        <p:grpSpPr>
          <a:xfrm>
            <a:off x="457200" y="1905000"/>
            <a:ext cx="8229600" cy="1143000"/>
            <a:chOff x="457200" y="2362200"/>
            <a:chExt cx="8229600" cy="1143000"/>
          </a:xfrm>
        </p:grpSpPr>
        <p:sp>
          <p:nvSpPr>
            <p:cNvPr id="8" name="Left-Right Arrow 7"/>
            <p:cNvSpPr/>
            <p:nvPr/>
          </p:nvSpPr>
          <p:spPr>
            <a:xfrm>
              <a:off x="457200" y="2895600"/>
              <a:ext cx="8229600" cy="609600"/>
            </a:xfrm>
            <a:prstGeom prst="leftRightArrow">
              <a:avLst/>
            </a:prstGeom>
            <a:gradFill>
              <a:gsLst>
                <a:gs pos="0">
                  <a:schemeClr val="accent1"/>
                </a:gs>
                <a:gs pos="100000">
                  <a:schemeClr val="accent6">
                    <a:lumMod val="60000"/>
                    <a:lumOff val="40000"/>
                  </a:schemeClr>
                </a:gs>
              </a:gsLst>
              <a:lin ang="0" scaled="0"/>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685800" y="2362200"/>
              <a:ext cx="1752600" cy="461665"/>
            </a:xfrm>
            <a:prstGeom prst="rect">
              <a:avLst/>
            </a:prstGeom>
            <a:noFill/>
          </p:spPr>
          <p:txBody>
            <a:bodyPr wrap="square" rtlCol="0">
              <a:spAutoFit/>
            </a:bodyPr>
            <a:lstStyle/>
            <a:p>
              <a:r>
                <a:rPr lang="en-US" sz="2400" dirty="0" smtClean="0"/>
                <a:t>Relational</a:t>
              </a:r>
              <a:endParaRPr lang="en-US" sz="2400" dirty="0"/>
            </a:p>
          </p:txBody>
        </p:sp>
        <p:sp>
          <p:nvSpPr>
            <p:cNvPr id="10" name="TextBox 9"/>
            <p:cNvSpPr txBox="1"/>
            <p:nvPr/>
          </p:nvSpPr>
          <p:spPr>
            <a:xfrm>
              <a:off x="6629400" y="2362200"/>
              <a:ext cx="1752600" cy="461665"/>
            </a:xfrm>
            <a:prstGeom prst="rect">
              <a:avLst/>
            </a:prstGeom>
            <a:noFill/>
          </p:spPr>
          <p:txBody>
            <a:bodyPr wrap="square" rtlCol="0">
              <a:spAutoFit/>
            </a:bodyPr>
            <a:lstStyle/>
            <a:p>
              <a:pPr algn="r"/>
              <a:r>
                <a:rPr lang="en-US" sz="2400" dirty="0" smtClean="0"/>
                <a:t>XML</a:t>
              </a:r>
              <a:endParaRPr lang="en-US" sz="2400" dirty="0"/>
            </a:p>
          </p:txBody>
        </p:sp>
      </p:grpSp>
      <p:sp>
        <p:nvSpPr>
          <p:cNvPr id="11" name="Snip Single Corner Rectangle 10"/>
          <p:cNvSpPr/>
          <p:nvPr/>
        </p:nvSpPr>
        <p:spPr>
          <a:xfrm>
            <a:off x="762000" y="3352800"/>
            <a:ext cx="1676400" cy="1295400"/>
          </a:xfrm>
          <a:prstGeom prst="snip1Rect">
            <a:avLst/>
          </a:prstGeom>
          <a:solidFill>
            <a:srgbClr val="FDEFE7"/>
          </a:solidFill>
          <a:ln w="12700">
            <a:solidFill>
              <a:schemeClr val="accent3">
                <a:lumMod val="60000"/>
                <a:lumOff val="4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normAutofit/>
          </a:bodyPr>
          <a:lstStyle/>
          <a:p>
            <a:pPr algn="ctr"/>
            <a:r>
              <a:rPr lang="en-US" sz="1200" dirty="0" smtClean="0">
                <a:solidFill>
                  <a:schemeClr val="bg1"/>
                </a:solidFill>
              </a:rPr>
              <a:t>XML as import format. Convert to table structure.</a:t>
            </a:r>
            <a:endParaRPr lang="en-US" sz="1200" dirty="0">
              <a:solidFill>
                <a:schemeClr val="bg1"/>
              </a:solidFill>
            </a:endParaRPr>
          </a:p>
        </p:txBody>
      </p:sp>
      <p:sp>
        <p:nvSpPr>
          <p:cNvPr id="16" name="Snip Single Corner Rectangle 15"/>
          <p:cNvSpPr/>
          <p:nvPr/>
        </p:nvSpPr>
        <p:spPr>
          <a:xfrm>
            <a:off x="2743200" y="3352800"/>
            <a:ext cx="1676400" cy="1295400"/>
          </a:xfrm>
          <a:prstGeom prst="snip1Rect">
            <a:avLst/>
          </a:prstGeom>
          <a:solidFill>
            <a:srgbClr val="FDEFE7"/>
          </a:solidFill>
          <a:ln w="12700">
            <a:solidFill>
              <a:schemeClr val="accent3">
                <a:lumMod val="60000"/>
                <a:lumOff val="4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normAutofit/>
          </a:bodyPr>
          <a:lstStyle/>
          <a:p>
            <a:pPr algn="ctr"/>
            <a:r>
              <a:rPr lang="en-US" sz="1200" dirty="0" smtClean="0">
                <a:solidFill>
                  <a:schemeClr val="bg1"/>
                </a:solidFill>
              </a:rPr>
              <a:t>Decompose most (but not all) data from the XML.</a:t>
            </a:r>
            <a:endParaRPr lang="en-US" sz="1200" dirty="0">
              <a:solidFill>
                <a:schemeClr val="bg1"/>
              </a:solidFill>
            </a:endParaRPr>
          </a:p>
        </p:txBody>
      </p:sp>
      <p:sp>
        <p:nvSpPr>
          <p:cNvPr id="17" name="Snip Single Corner Rectangle 16"/>
          <p:cNvSpPr/>
          <p:nvPr/>
        </p:nvSpPr>
        <p:spPr>
          <a:xfrm>
            <a:off x="4724400" y="3352800"/>
            <a:ext cx="1676400" cy="1295400"/>
          </a:xfrm>
          <a:prstGeom prst="snip1Rect">
            <a:avLst/>
          </a:prstGeom>
          <a:solidFill>
            <a:srgbClr val="FDEFE7"/>
          </a:solidFill>
          <a:ln w="12700">
            <a:solidFill>
              <a:schemeClr val="accent3">
                <a:lumMod val="60000"/>
                <a:lumOff val="4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normAutofit/>
          </a:bodyPr>
          <a:lstStyle/>
          <a:p>
            <a:pPr algn="ctr"/>
            <a:r>
              <a:rPr lang="en-US" sz="1200" dirty="0" smtClean="0">
                <a:solidFill>
                  <a:schemeClr val="bg1"/>
                </a:solidFill>
              </a:rPr>
              <a:t>Tease out small parts from otherwise XML structure.</a:t>
            </a:r>
            <a:endParaRPr lang="en-US" sz="1200" dirty="0">
              <a:solidFill>
                <a:schemeClr val="bg1"/>
              </a:solidFill>
            </a:endParaRPr>
          </a:p>
        </p:txBody>
      </p:sp>
      <p:sp>
        <p:nvSpPr>
          <p:cNvPr id="18" name="Snip Single Corner Rectangle 17"/>
          <p:cNvSpPr/>
          <p:nvPr/>
        </p:nvSpPr>
        <p:spPr>
          <a:xfrm>
            <a:off x="6705600" y="3352800"/>
            <a:ext cx="1676400" cy="1295400"/>
          </a:xfrm>
          <a:prstGeom prst="snip1Rect">
            <a:avLst/>
          </a:prstGeom>
          <a:solidFill>
            <a:srgbClr val="FDEFE7"/>
          </a:solidFill>
          <a:ln w="12700">
            <a:solidFill>
              <a:schemeClr val="accent3">
                <a:lumMod val="60000"/>
                <a:lumOff val="4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normAutofit/>
          </a:bodyPr>
          <a:lstStyle/>
          <a:p>
            <a:pPr algn="ctr"/>
            <a:r>
              <a:rPr lang="en-US" sz="1200" dirty="0" smtClean="0">
                <a:solidFill>
                  <a:schemeClr val="bg1"/>
                </a:solidFill>
              </a:rPr>
              <a:t>XML values are just another type of data inside the attributes.</a:t>
            </a:r>
            <a:endParaRPr lang="en-US" sz="1200" dirty="0">
              <a:solidFill>
                <a:schemeClr val="bg1"/>
              </a:solidFill>
            </a:endParaRPr>
          </a:p>
        </p:txBody>
      </p:sp>
      <p:pic>
        <p:nvPicPr>
          <p:cNvPr id="19" name="Picture 2" descr="C:\Docs\Lib\Docs\_EW\200810_SqlSaturday\Images\reload_64x64.png"/>
          <p:cNvPicPr>
            <a:picLocks noChangeAspect="1" noChangeArrowheads="1"/>
          </p:cNvPicPr>
          <p:nvPr/>
        </p:nvPicPr>
        <p:blipFill>
          <a:blip r:embed="rId3" cstate="print"/>
          <a:srcRect/>
          <a:stretch>
            <a:fillRect/>
          </a:stretch>
        </p:blipFill>
        <p:spPr bwMode="auto">
          <a:xfrm>
            <a:off x="5334000" y="4800600"/>
            <a:ext cx="315912" cy="315912"/>
          </a:xfrm>
          <a:prstGeom prst="rect">
            <a:avLst/>
          </a:prstGeom>
          <a:noFill/>
        </p:spPr>
      </p:pic>
      <p:sp>
        <p:nvSpPr>
          <p:cNvPr id="20" name="TextBox 19"/>
          <p:cNvSpPr txBox="1"/>
          <p:nvPr/>
        </p:nvSpPr>
        <p:spPr>
          <a:xfrm>
            <a:off x="5685816" y="4838129"/>
            <a:ext cx="145874" cy="276999"/>
          </a:xfrm>
          <a:prstGeom prst="rect">
            <a:avLst/>
          </a:prstGeom>
          <a:noFill/>
        </p:spPr>
        <p:txBody>
          <a:bodyPr wrap="none" lIns="0" tIns="0" rIns="0" bIns="0" rtlCol="0">
            <a:spAutoFit/>
          </a:bodyPr>
          <a:lstStyle/>
          <a:p>
            <a:r>
              <a:rPr lang="en-US" dirty="0" smtClean="0">
                <a:solidFill>
                  <a:srgbClr val="92D050"/>
                </a:solidFill>
              </a:rPr>
              <a:t>6</a:t>
            </a:r>
            <a:endParaRPr lang="en-US" dirty="0">
              <a:solidFill>
                <a:srgbClr val="92D050"/>
              </a:solidFill>
            </a:endParaRPr>
          </a:p>
        </p:txBody>
      </p:sp>
      <p:pic>
        <p:nvPicPr>
          <p:cNvPr id="21" name="Picture 2" descr="C:\Docs\Lib\Docs\_EW\200810_SqlSaturday\Images\reload_64x64.png"/>
          <p:cNvPicPr>
            <a:picLocks noChangeAspect="1" noChangeArrowheads="1"/>
          </p:cNvPicPr>
          <p:nvPr/>
        </p:nvPicPr>
        <p:blipFill>
          <a:blip r:embed="rId3" cstate="print"/>
          <a:srcRect/>
          <a:stretch>
            <a:fillRect/>
          </a:stretch>
        </p:blipFill>
        <p:spPr bwMode="auto">
          <a:xfrm>
            <a:off x="3352800" y="4800600"/>
            <a:ext cx="315912" cy="315912"/>
          </a:xfrm>
          <a:prstGeom prst="rect">
            <a:avLst/>
          </a:prstGeom>
          <a:noFill/>
        </p:spPr>
      </p:pic>
      <p:sp>
        <p:nvSpPr>
          <p:cNvPr id="22" name="TextBox 21"/>
          <p:cNvSpPr txBox="1"/>
          <p:nvPr/>
        </p:nvSpPr>
        <p:spPr>
          <a:xfrm>
            <a:off x="3704616" y="4838129"/>
            <a:ext cx="145874" cy="276999"/>
          </a:xfrm>
          <a:prstGeom prst="rect">
            <a:avLst/>
          </a:prstGeom>
          <a:noFill/>
        </p:spPr>
        <p:txBody>
          <a:bodyPr wrap="none" lIns="0" tIns="0" rIns="0" bIns="0" rtlCol="0">
            <a:spAutoFit/>
          </a:bodyPr>
          <a:lstStyle/>
          <a:p>
            <a:r>
              <a:rPr lang="en-US" dirty="0" smtClean="0">
                <a:solidFill>
                  <a:srgbClr val="92D050"/>
                </a:solidFill>
              </a:rPr>
              <a:t>7</a:t>
            </a:r>
            <a:endParaRPr lang="en-US" dirty="0">
              <a:solidFill>
                <a:srgbClr val="92D05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par>
                                <p:cTn id="27" presetID="1" presetClass="exit" presetSubtype="0" fill="hold" grpId="1" nodeType="withEffect">
                                  <p:stCondLst>
                                    <p:cond delay="0"/>
                                  </p:stCondLst>
                                  <p:childTnLst>
                                    <p:set>
                                      <p:cBhvr>
                                        <p:cTn id="28" dur="1" fill="hold">
                                          <p:stCondLst>
                                            <p:cond delay="0"/>
                                          </p:stCondLst>
                                        </p:cTn>
                                        <p:tgtEl>
                                          <p:spTgt spid="20"/>
                                        </p:tgtEl>
                                        <p:attrNameLst>
                                          <p:attrName>style.visibility</p:attrName>
                                        </p:attrNameLst>
                                      </p:cBhvr>
                                      <p:to>
                                        <p:strVal val="hidden"/>
                                      </p:to>
                                    </p:set>
                                  </p:childTnLst>
                                </p:cTn>
                              </p:par>
                              <p:par>
                                <p:cTn id="29" presetID="1" presetClass="exit" presetSubtype="0" fill="hold" nodeType="withEffect">
                                  <p:stCondLst>
                                    <p:cond delay="0"/>
                                  </p:stCondLst>
                                  <p:childTnLst>
                                    <p:set>
                                      <p:cBhvr>
                                        <p:cTn id="30" dur="1" fill="hold">
                                          <p:stCondLst>
                                            <p:cond delay="0"/>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animBg="1"/>
      <p:bldP spid="17" grpId="0" animBg="1"/>
      <p:bldP spid="18" grpId="0" animBg="1"/>
      <p:bldP spid="20" grpId="0"/>
      <p:bldP spid="20" grpId="1"/>
      <p:bldP spid="2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XSD Validation</a:t>
            </a:r>
          </a:p>
          <a:p>
            <a:pPr lvl="1"/>
            <a:r>
              <a:rPr lang="en-US" dirty="0" smtClean="0"/>
              <a:t>&lt;</a:t>
            </a:r>
            <a:r>
              <a:rPr lang="en-US" dirty="0" err="1" smtClean="0"/>
              <a:t>xs:any</a:t>
            </a:r>
            <a:r>
              <a:rPr lang="en-US" dirty="0" smtClean="0"/>
              <a:t>&gt; — lax validation</a:t>
            </a:r>
          </a:p>
          <a:p>
            <a:pPr lvl="1"/>
            <a:r>
              <a:rPr lang="en-US" dirty="0" err="1" smtClean="0"/>
              <a:t>DateTime</a:t>
            </a:r>
            <a:r>
              <a:rPr lang="en-US" dirty="0" smtClean="0"/>
              <a:t> </a:t>
            </a:r>
            <a:r>
              <a:rPr lang="en-US" dirty="0" smtClean="0"/>
              <a:t>enhancements</a:t>
            </a:r>
          </a:p>
          <a:p>
            <a:pPr lvl="1"/>
            <a:r>
              <a:rPr lang="en-US" dirty="0" smtClean="0"/>
              <a:t>Union, List types (e.g. </a:t>
            </a:r>
            <a:r>
              <a:rPr lang="en-US" dirty="0" err="1" smtClean="0"/>
              <a:t>enums</a:t>
            </a:r>
            <a:r>
              <a:rPr lang="en-US" dirty="0" smtClean="0"/>
              <a:t>)</a:t>
            </a:r>
          </a:p>
          <a:p>
            <a:r>
              <a:rPr lang="en-US" dirty="0" err="1" smtClean="0"/>
              <a:t>XQuery</a:t>
            </a:r>
            <a:r>
              <a:rPr lang="en-US" dirty="0" smtClean="0"/>
              <a:t> – “let” expressions</a:t>
            </a:r>
          </a:p>
          <a:p>
            <a:r>
              <a:rPr lang="en-US" dirty="0" smtClean="0"/>
              <a:t>XML DML (manipulation) improvements</a:t>
            </a:r>
          </a:p>
          <a:p>
            <a:pPr lvl="1"/>
            <a:r>
              <a:rPr lang="en-US" dirty="0" smtClean="0"/>
              <a:t>But . . . should we use it?</a:t>
            </a:r>
            <a:endParaRPr lang="en-US" dirty="0"/>
          </a:p>
        </p:txBody>
      </p:sp>
      <p:sp>
        <p:nvSpPr>
          <p:cNvPr id="3" name="Slide Number Placeholder 2"/>
          <p:cNvSpPr>
            <a:spLocks noGrp="1"/>
          </p:cNvSpPr>
          <p:nvPr>
            <p:ph type="sldNum" sz="quarter" idx="12"/>
          </p:nvPr>
        </p:nvSpPr>
        <p:spPr/>
        <p:txBody>
          <a:bodyPr/>
          <a:lstStyle/>
          <a:p>
            <a:fld id="{9E511A30-EE8E-4323-B522-A533CCF7C4EC}" type="slidenum">
              <a:rPr lang="en-US" smtClean="0"/>
              <a:pPr/>
              <a:t>54</a:t>
            </a:fld>
            <a:endParaRPr lang="en-US" dirty="0"/>
          </a:p>
        </p:txBody>
      </p:sp>
      <p:sp>
        <p:nvSpPr>
          <p:cNvPr id="6" name="Title 5"/>
          <p:cNvSpPr>
            <a:spLocks noGrp="1"/>
          </p:cNvSpPr>
          <p:nvPr>
            <p:ph type="title"/>
          </p:nvPr>
        </p:nvSpPr>
        <p:spPr/>
        <p:txBody>
          <a:bodyPr/>
          <a:lstStyle/>
          <a:p>
            <a:r>
              <a:rPr lang="en-US" dirty="0" smtClean="0"/>
              <a:t>Note on 2008 Enhancements</a:t>
            </a:r>
            <a:endParaRPr lang="en-US" dirty="0"/>
          </a:p>
        </p:txBody>
      </p:sp>
      <p:sp>
        <p:nvSpPr>
          <p:cNvPr id="5" name="Footer Placeholder 4"/>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9" name="Rectangle 9"/>
          <p:cNvSpPr>
            <a:spLocks noGrp="1" noChangeArrowheads="1"/>
          </p:cNvSpPr>
          <p:nvPr>
            <p:ph idx="1"/>
          </p:nvPr>
        </p:nvSpPr>
        <p:spPr/>
        <p:txBody>
          <a:bodyPr>
            <a:normAutofit/>
          </a:bodyPr>
          <a:lstStyle/>
          <a:p>
            <a:r>
              <a:rPr lang="en-US" dirty="0" smtClean="0"/>
              <a:t>Relational Model</a:t>
            </a:r>
          </a:p>
          <a:p>
            <a:r>
              <a:rPr lang="en-US" dirty="0" smtClean="0"/>
              <a:t>Relational v. XML</a:t>
            </a:r>
          </a:p>
          <a:p>
            <a:r>
              <a:rPr lang="en-US" dirty="0" smtClean="0"/>
              <a:t>First Normal Form</a:t>
            </a:r>
          </a:p>
          <a:p>
            <a:r>
              <a:rPr lang="en-US" dirty="0" smtClean="0"/>
              <a:t>XML Inside the DB</a:t>
            </a:r>
          </a:p>
          <a:p>
            <a:r>
              <a:rPr lang="en-US" dirty="0" smtClean="0"/>
              <a:t>XML as API</a:t>
            </a:r>
          </a:p>
          <a:p>
            <a:pPr lvl="1"/>
            <a:r>
              <a:rPr lang="en-US" dirty="0" smtClean="0"/>
              <a:t>Wrap-Up</a:t>
            </a:r>
          </a:p>
        </p:txBody>
      </p:sp>
      <p:sp>
        <p:nvSpPr>
          <p:cNvPr id="6" name="Slide Number Placeholder 4"/>
          <p:cNvSpPr>
            <a:spLocks noGrp="1"/>
          </p:cNvSpPr>
          <p:nvPr>
            <p:ph type="sldNum" sz="quarter" idx="12"/>
          </p:nvPr>
        </p:nvSpPr>
        <p:spPr/>
        <p:txBody>
          <a:bodyPr/>
          <a:lstStyle/>
          <a:p>
            <a:fld id="{B753A71A-6E1D-46DC-A775-1B7090C5F5A8}" type="slidenum">
              <a:rPr lang="en-US" smtClean="0"/>
              <a:pPr/>
              <a:t>55</a:t>
            </a:fld>
            <a:endParaRPr lang="en-US"/>
          </a:p>
        </p:txBody>
      </p:sp>
      <p:sp>
        <p:nvSpPr>
          <p:cNvPr id="373768" name="Rectangle 8"/>
          <p:cNvSpPr>
            <a:spLocks noGrp="1" noChangeArrowheads="1"/>
          </p:cNvSpPr>
          <p:nvPr>
            <p:ph type="title"/>
          </p:nvPr>
        </p:nvSpPr>
        <p:spPr/>
        <p:txBody>
          <a:bodyPr/>
          <a:lstStyle/>
          <a:p>
            <a:r>
              <a:rPr lang="en-US" smtClean="0"/>
              <a:t>Agenda</a:t>
            </a:r>
            <a:endParaRPr lang="en-US"/>
          </a:p>
        </p:txBody>
      </p:sp>
      <p:sp>
        <p:nvSpPr>
          <p:cNvPr id="7" name="Footer Placeholder 6"/>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sp>
        <p:nvSpPr>
          <p:cNvPr id="373765" name="Rectangle 5"/>
          <p:cNvSpPr>
            <a:spLocks noChangeArrowheads="1"/>
          </p:cNvSpPr>
          <p:nvPr/>
        </p:nvSpPr>
        <p:spPr bwMode="auto">
          <a:xfrm>
            <a:off x="136525" y="6553200"/>
            <a:ext cx="92075" cy="92075"/>
          </a:xfrm>
          <a:prstGeom prst="rect">
            <a:avLst/>
          </a:prstGeom>
          <a:solidFill>
            <a:srgbClr val="6A8CB6"/>
          </a:solidFill>
          <a:ln w="12700" cap="sq">
            <a:noFill/>
            <a:miter lim="800000"/>
            <a:headEnd type="none" w="sm" len="sm"/>
            <a:tailEnd type="none" w="sm" len="sm"/>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idx="1"/>
          </p:nvPr>
        </p:nvSpPr>
        <p:spPr/>
        <p:txBody>
          <a:bodyPr/>
          <a:lstStyle/>
          <a:p>
            <a:r>
              <a:rPr lang="en-US" dirty="0" smtClean="0"/>
              <a:t>Your data will be used</a:t>
            </a:r>
            <a:br>
              <a:rPr lang="en-US" dirty="0" smtClean="0"/>
            </a:br>
            <a:r>
              <a:rPr lang="en-US" dirty="0" smtClean="0"/>
              <a:t>for more purposes</a:t>
            </a:r>
            <a:br>
              <a:rPr lang="en-US" dirty="0" smtClean="0"/>
            </a:br>
            <a:r>
              <a:rPr lang="en-US" dirty="0" smtClean="0"/>
              <a:t>by more people and programs</a:t>
            </a:r>
            <a:br>
              <a:rPr lang="en-US" dirty="0" smtClean="0"/>
            </a:br>
            <a:r>
              <a:rPr lang="en-US" dirty="0" smtClean="0"/>
              <a:t>for a longer time</a:t>
            </a:r>
            <a:br>
              <a:rPr lang="en-US" dirty="0" smtClean="0"/>
            </a:br>
            <a:r>
              <a:rPr lang="en-US" dirty="0" smtClean="0"/>
              <a:t>than you think.</a:t>
            </a:r>
          </a:p>
        </p:txBody>
      </p:sp>
      <p:sp>
        <p:nvSpPr>
          <p:cNvPr id="4" name="Slide Number Placeholder 3"/>
          <p:cNvSpPr>
            <a:spLocks noGrp="1"/>
          </p:cNvSpPr>
          <p:nvPr>
            <p:ph type="sldNum" sz="quarter" idx="12"/>
          </p:nvPr>
        </p:nvSpPr>
        <p:spPr/>
        <p:txBody>
          <a:bodyPr/>
          <a:lstStyle/>
          <a:p>
            <a:fld id="{9E511A30-EE8E-4323-B522-A533CCF7C4EC}" type="slidenum">
              <a:rPr lang="en-US" smtClean="0"/>
              <a:pPr/>
              <a:t>56</a:t>
            </a:fld>
            <a:endParaRPr lang="en-US"/>
          </a:p>
        </p:txBody>
      </p:sp>
      <p:sp>
        <p:nvSpPr>
          <p:cNvPr id="5" name="Footer Placeholder 4"/>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sp>
        <p:nvSpPr>
          <p:cNvPr id="6" name="Title 5"/>
          <p:cNvSpPr>
            <a:spLocks noGrp="1"/>
          </p:cNvSpPr>
          <p:nvPr>
            <p:ph type="title"/>
          </p:nvPr>
        </p:nvSpPr>
        <p:spPr/>
        <p:txBody>
          <a:bodyPr/>
          <a:lstStyle/>
          <a:p>
            <a:endParaRPr lang="en-US"/>
          </a:p>
        </p:txBody>
      </p:sp>
      <p:sp>
        <p:nvSpPr>
          <p:cNvPr id="8" name="Text Placeholder 7"/>
          <p:cNvSpPr>
            <a:spLocks noGrp="1"/>
          </p:cNvSpPr>
          <p:nvPr>
            <p:ph type="body" sz="quarter" idx="13"/>
          </p:nvPr>
        </p:nvSpPr>
        <p:spPr/>
        <p:txBody>
          <a:bodyPr/>
          <a:lstStyle/>
          <a:p>
            <a:r>
              <a:rPr lang="en-US" dirty="0" smtClean="0"/>
              <a:t>Eric’s Axioms of Data Management, #8</a:t>
            </a:r>
            <a:endParaRPr lang="en-US" dirty="0"/>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43" name="Rectangle 3"/>
          <p:cNvSpPr>
            <a:spLocks noGrp="1" noChangeArrowheads="1"/>
          </p:cNvSpPr>
          <p:nvPr>
            <p:ph idx="1"/>
          </p:nvPr>
        </p:nvSpPr>
        <p:spPr/>
        <p:txBody>
          <a:bodyPr/>
          <a:lstStyle/>
          <a:p>
            <a:r>
              <a:rPr lang="en-US" dirty="0"/>
              <a:t>Compose rather than decompose</a:t>
            </a:r>
          </a:p>
          <a:p>
            <a:r>
              <a:rPr lang="en-US" dirty="0"/>
              <a:t>Manage </a:t>
            </a:r>
            <a:r>
              <a:rPr lang="en-US" dirty="0" smtClean="0"/>
              <a:t>redundancy</a:t>
            </a:r>
          </a:p>
          <a:p>
            <a:pPr lvl="1"/>
            <a:r>
              <a:rPr lang="en-US" dirty="0" smtClean="0"/>
              <a:t>As close to the “metal” as possible</a:t>
            </a:r>
            <a:endParaRPr lang="en-US" dirty="0"/>
          </a:p>
          <a:p>
            <a:r>
              <a:rPr lang="en-US" dirty="0"/>
              <a:t>Inspire flexible use of </a:t>
            </a:r>
            <a:r>
              <a:rPr lang="en-US" dirty="0" smtClean="0"/>
              <a:t>data</a:t>
            </a:r>
            <a:br>
              <a:rPr lang="en-US" dirty="0" smtClean="0"/>
            </a:br>
            <a:r>
              <a:rPr lang="en-US" dirty="0" smtClean="0"/>
              <a:t>&amp; foster </a:t>
            </a:r>
            <a:r>
              <a:rPr lang="en-US" dirty="0" smtClean="0"/>
              <a:t>longevity</a:t>
            </a:r>
            <a:endParaRPr lang="en-US" dirty="0"/>
          </a:p>
        </p:txBody>
      </p:sp>
      <p:sp>
        <p:nvSpPr>
          <p:cNvPr id="7" name="Slide Number Placeholder 4"/>
          <p:cNvSpPr>
            <a:spLocks noGrp="1"/>
          </p:cNvSpPr>
          <p:nvPr>
            <p:ph type="sldNum" sz="quarter" idx="12"/>
          </p:nvPr>
        </p:nvSpPr>
        <p:spPr/>
        <p:txBody>
          <a:bodyPr/>
          <a:lstStyle/>
          <a:p>
            <a:fld id="{DC16017F-912B-4313-A54A-676B11561503}" type="slidenum">
              <a:rPr lang="en-US"/>
              <a:pPr/>
              <a:t>57</a:t>
            </a:fld>
            <a:endParaRPr lang="en-US"/>
          </a:p>
        </p:txBody>
      </p:sp>
      <p:sp>
        <p:nvSpPr>
          <p:cNvPr id="471042" name="Rectangle 2"/>
          <p:cNvSpPr>
            <a:spLocks noGrp="1" noChangeArrowheads="1"/>
          </p:cNvSpPr>
          <p:nvPr>
            <p:ph type="title"/>
          </p:nvPr>
        </p:nvSpPr>
        <p:spPr/>
        <p:txBody>
          <a:bodyPr/>
          <a:lstStyle/>
          <a:p>
            <a:r>
              <a:rPr lang="en-US" dirty="0" smtClean="0"/>
              <a:t>Keep In Mind…</a:t>
            </a:r>
            <a:endParaRPr lang="en-US" dirty="0"/>
          </a:p>
        </p:txBody>
      </p:sp>
      <p:sp>
        <p:nvSpPr>
          <p:cNvPr id="8" name="Footer Placeholder 7"/>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sp>
        <p:nvSpPr>
          <p:cNvPr id="471044" name="Rectangle 4"/>
          <p:cNvSpPr>
            <a:spLocks noChangeArrowheads="1"/>
          </p:cNvSpPr>
          <p:nvPr/>
        </p:nvSpPr>
        <p:spPr bwMode="auto">
          <a:xfrm>
            <a:off x="136525" y="6553200"/>
            <a:ext cx="92075" cy="92075"/>
          </a:xfrm>
          <a:prstGeom prst="rect">
            <a:avLst/>
          </a:prstGeom>
          <a:solidFill>
            <a:srgbClr val="6A8CB6"/>
          </a:solidFill>
          <a:ln w="12700" cap="sq">
            <a:noFill/>
            <a:miter lim="800000"/>
            <a:headEnd type="none" w="sm" len="sm"/>
            <a:tailEnd type="none" w="sm" len="sm"/>
          </a:ln>
          <a:effectLst/>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7104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7104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7104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7104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710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43" grpId="0" build="p"/>
      <p:bldP spid="471044"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555" name="Rectangle 3"/>
          <p:cNvSpPr>
            <a:spLocks noGrp="1" noChangeArrowheads="1"/>
          </p:cNvSpPr>
          <p:nvPr>
            <p:ph idx="1"/>
          </p:nvPr>
        </p:nvSpPr>
        <p:spPr>
          <a:xfrm>
            <a:off x="457200" y="1481329"/>
            <a:ext cx="8229600" cy="2404872"/>
          </a:xfrm>
        </p:spPr>
        <p:txBody>
          <a:bodyPr>
            <a:normAutofit/>
          </a:bodyPr>
          <a:lstStyle/>
          <a:p>
            <a:r>
              <a:rPr lang="en-US" dirty="0"/>
              <a:t>Relational is the foundation</a:t>
            </a:r>
          </a:p>
          <a:p>
            <a:r>
              <a:rPr lang="en-US" dirty="0"/>
              <a:t>Relational handles XML </a:t>
            </a:r>
            <a:r>
              <a:rPr lang="en-US" dirty="0" smtClean="0">
                <a:solidFill>
                  <a:schemeClr val="accent3">
                    <a:lumMod val="60000"/>
                    <a:lumOff val="40000"/>
                  </a:schemeClr>
                </a:solidFill>
              </a:rPr>
              <a:t>values</a:t>
            </a:r>
            <a:r>
              <a:rPr lang="en-US" dirty="0" smtClean="0"/>
              <a:t> fine</a:t>
            </a:r>
            <a:endParaRPr lang="en-US" dirty="0"/>
          </a:p>
          <a:p>
            <a:r>
              <a:rPr lang="en-US" dirty="0"/>
              <a:t>XML improves data exchange</a:t>
            </a:r>
          </a:p>
          <a:p>
            <a:r>
              <a:rPr lang="en-US" dirty="0"/>
              <a:t>XML facilitates complex </a:t>
            </a:r>
            <a:r>
              <a:rPr lang="en-US" dirty="0" smtClean="0"/>
              <a:t>values</a:t>
            </a:r>
          </a:p>
          <a:p>
            <a:r>
              <a:rPr lang="en-US" dirty="0" smtClean="0"/>
              <a:t>XML works around some product limitations</a:t>
            </a:r>
          </a:p>
        </p:txBody>
      </p:sp>
      <p:sp>
        <p:nvSpPr>
          <p:cNvPr id="12" name="Slide Number Placeholder 4"/>
          <p:cNvSpPr>
            <a:spLocks noGrp="1"/>
          </p:cNvSpPr>
          <p:nvPr>
            <p:ph type="sldNum" sz="quarter" idx="12"/>
          </p:nvPr>
        </p:nvSpPr>
        <p:spPr/>
        <p:txBody>
          <a:bodyPr/>
          <a:lstStyle/>
          <a:p>
            <a:fld id="{13C56CD7-890F-45B1-A2EF-6CB87CFD1B53}" type="slidenum">
              <a:rPr lang="en-US"/>
              <a:pPr/>
              <a:t>58</a:t>
            </a:fld>
            <a:endParaRPr lang="en-US"/>
          </a:p>
        </p:txBody>
      </p:sp>
      <p:sp>
        <p:nvSpPr>
          <p:cNvPr id="407554" name="Rectangle 2"/>
          <p:cNvSpPr>
            <a:spLocks noGrp="1" noChangeArrowheads="1"/>
          </p:cNvSpPr>
          <p:nvPr>
            <p:ph type="title"/>
          </p:nvPr>
        </p:nvSpPr>
        <p:spPr/>
        <p:txBody>
          <a:bodyPr/>
          <a:lstStyle/>
          <a:p>
            <a:r>
              <a:rPr lang="en-US" sz="4000"/>
              <a:t>Complementary Technologies</a:t>
            </a:r>
          </a:p>
        </p:txBody>
      </p:sp>
      <p:sp>
        <p:nvSpPr>
          <p:cNvPr id="13" name="Footer Placeholder 12"/>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sp>
        <p:nvSpPr>
          <p:cNvPr id="407557" name="Rectangle 5"/>
          <p:cNvSpPr>
            <a:spLocks noChangeArrowheads="1"/>
          </p:cNvSpPr>
          <p:nvPr/>
        </p:nvSpPr>
        <p:spPr bwMode="auto">
          <a:xfrm>
            <a:off x="136525" y="6553200"/>
            <a:ext cx="92075" cy="92075"/>
          </a:xfrm>
          <a:prstGeom prst="rect">
            <a:avLst/>
          </a:prstGeom>
          <a:solidFill>
            <a:srgbClr val="6A8CB6"/>
          </a:solidFill>
          <a:ln w="12700" cap="sq">
            <a:noFill/>
            <a:miter lim="800000"/>
            <a:headEnd type="none" w="sm" len="sm"/>
            <a:tailEnd type="none" w="sm" len="sm"/>
          </a:ln>
          <a:effectLst/>
        </p:spPr>
        <p:txBody>
          <a:bodyPr wrap="none" anchor="ctr"/>
          <a:lstStyle/>
          <a:p>
            <a:endParaRPr lang="en-US"/>
          </a:p>
        </p:txBody>
      </p:sp>
      <p:graphicFrame>
        <p:nvGraphicFramePr>
          <p:cNvPr id="407560" name="Object 8"/>
          <p:cNvGraphicFramePr>
            <a:graphicFrameLocks noChangeAspect="1"/>
          </p:cNvGraphicFramePr>
          <p:nvPr/>
        </p:nvGraphicFramePr>
        <p:xfrm>
          <a:off x="1143000" y="4721225"/>
          <a:ext cx="1876425" cy="1144588"/>
        </p:xfrm>
        <a:graphic>
          <a:graphicData uri="http://schemas.openxmlformats.org/presentationml/2006/ole">
            <p:oleObj spid="_x0000_s2050" name="Visio" r:id="rId4" imgW="1876460" imgH="1144665" progId="Visio.Drawing.11">
              <p:embed/>
            </p:oleObj>
          </a:graphicData>
        </a:graphic>
      </p:graphicFrame>
      <p:sp>
        <p:nvSpPr>
          <p:cNvPr id="407561" name="AutoShape 9"/>
          <p:cNvSpPr>
            <a:spLocks noChangeArrowheads="1"/>
          </p:cNvSpPr>
          <p:nvPr/>
        </p:nvSpPr>
        <p:spPr bwMode="auto">
          <a:xfrm>
            <a:off x="2209800" y="3883025"/>
            <a:ext cx="1981200" cy="838200"/>
          </a:xfrm>
          <a:prstGeom prst="wedgeEllipseCallout">
            <a:avLst>
              <a:gd name="adj1" fmla="val -43750"/>
              <a:gd name="adj2" fmla="val 70000"/>
            </a:avLst>
          </a:prstGeom>
          <a:solidFill>
            <a:schemeClr val="tx1"/>
          </a:solidFill>
          <a:ln w="19050" algn="ctr">
            <a:solidFill>
              <a:srgbClr val="28546D"/>
            </a:solidFill>
            <a:miter lim="800000"/>
            <a:headEnd/>
            <a:tailEnd/>
          </a:ln>
          <a:effectLst>
            <a:outerShdw dist="35921" dir="2700000" algn="ctr" rotWithShape="0">
              <a:schemeClr val="bg1"/>
            </a:outerShdw>
          </a:effectLst>
        </p:spPr>
        <p:txBody>
          <a:bodyPr anchor="ctr"/>
          <a:lstStyle/>
          <a:p>
            <a:pPr algn="ctr"/>
            <a:r>
              <a:rPr lang="en-US" sz="1000" b="1">
                <a:solidFill>
                  <a:srgbClr val="28546D"/>
                </a:solidFill>
              </a:rPr>
              <a:t>I like how easily you move around.</a:t>
            </a:r>
          </a:p>
        </p:txBody>
      </p:sp>
      <p:graphicFrame>
        <p:nvGraphicFramePr>
          <p:cNvPr id="407563" name="Object 11"/>
          <p:cNvGraphicFramePr>
            <a:graphicFrameLocks noChangeAspect="1"/>
          </p:cNvGraphicFramePr>
          <p:nvPr/>
        </p:nvGraphicFramePr>
        <p:xfrm>
          <a:off x="5819775" y="4797425"/>
          <a:ext cx="2105025" cy="1069975"/>
        </p:xfrm>
        <a:graphic>
          <a:graphicData uri="http://schemas.openxmlformats.org/presentationml/2006/ole">
            <p:oleObj spid="_x0000_s2051" name="Visio" r:id="rId5" imgW="2942705" imgH="1494778" progId="Visio.Drawing.11">
              <p:embed/>
            </p:oleObj>
          </a:graphicData>
        </a:graphic>
      </p:graphicFrame>
      <p:sp>
        <p:nvSpPr>
          <p:cNvPr id="407562" name="Text Box 10"/>
          <p:cNvSpPr txBox="1">
            <a:spLocks noChangeArrowheads="1"/>
          </p:cNvSpPr>
          <p:nvPr/>
        </p:nvSpPr>
        <p:spPr bwMode="auto">
          <a:xfrm>
            <a:off x="6383592" y="5009357"/>
            <a:ext cx="1219200" cy="584775"/>
          </a:xfrm>
          <a:prstGeom prst="rect">
            <a:avLst/>
          </a:prstGeom>
          <a:noFill/>
          <a:ln w="9525" algn="ctr">
            <a:noFill/>
            <a:miter lim="800000"/>
            <a:headEnd/>
            <a:tailEnd/>
          </a:ln>
          <a:effectLst>
            <a:outerShdw dist="35921" dir="2700000" algn="ctr" rotWithShape="0">
              <a:schemeClr val="bg1"/>
            </a:outerShdw>
          </a:effectLst>
        </p:spPr>
        <p:txBody>
          <a:bodyPr>
            <a:spAutoFit/>
          </a:bodyPr>
          <a:lstStyle/>
          <a:p>
            <a:pPr>
              <a:spcBef>
                <a:spcPct val="50000"/>
              </a:spcBef>
            </a:pPr>
            <a:r>
              <a:rPr lang="en-US" sz="3200" b="1" dirty="0">
                <a:solidFill>
                  <a:srgbClr val="DAE4F2"/>
                </a:solidFill>
                <a:effectLst>
                  <a:outerShdw blurRad="38100" dist="38100" dir="2700000" algn="tl">
                    <a:srgbClr val="FFFFFF"/>
                  </a:outerShdw>
                </a:effectLst>
              </a:rPr>
              <a:t>xml</a:t>
            </a:r>
          </a:p>
        </p:txBody>
      </p:sp>
      <p:sp>
        <p:nvSpPr>
          <p:cNvPr id="407564" name="AutoShape 12"/>
          <p:cNvSpPr>
            <a:spLocks noChangeArrowheads="1"/>
          </p:cNvSpPr>
          <p:nvPr/>
        </p:nvSpPr>
        <p:spPr bwMode="auto">
          <a:xfrm>
            <a:off x="4495800" y="4111625"/>
            <a:ext cx="2057400" cy="838200"/>
          </a:xfrm>
          <a:prstGeom prst="wedgeEllipseCallout">
            <a:avLst>
              <a:gd name="adj1" fmla="val 39417"/>
              <a:gd name="adj2" fmla="val 71616"/>
            </a:avLst>
          </a:prstGeom>
          <a:solidFill>
            <a:schemeClr val="tx1"/>
          </a:solidFill>
          <a:ln w="19050" algn="ctr">
            <a:solidFill>
              <a:srgbClr val="28546D"/>
            </a:solidFill>
            <a:miter lim="800000"/>
            <a:headEnd/>
            <a:tailEnd/>
          </a:ln>
          <a:effectLst>
            <a:outerShdw dist="35921" dir="2700000" algn="ctr" rotWithShape="0">
              <a:schemeClr val="bg1"/>
            </a:outerShdw>
          </a:effectLst>
        </p:spPr>
        <p:txBody>
          <a:bodyPr anchor="ctr"/>
          <a:lstStyle/>
          <a:p>
            <a:pPr algn="ctr"/>
            <a:r>
              <a:rPr lang="en-US" sz="1000" b="1" dirty="0" smtClean="0">
                <a:solidFill>
                  <a:srgbClr val="28546D"/>
                </a:solidFill>
              </a:rPr>
              <a:t>Your algebra and integrity are </a:t>
            </a:r>
            <a:r>
              <a:rPr lang="en-US" sz="1000" b="1" dirty="0">
                <a:solidFill>
                  <a:srgbClr val="28546D"/>
                </a:solidFill>
              </a:rPr>
              <a:t>great.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755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0755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0755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0755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0756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0756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0756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0756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075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7555" grpId="0" uiExpand="1" build="p"/>
      <p:bldP spid="407561" grpId="0" animBg="1"/>
      <p:bldP spid="407562" grpId="0"/>
      <p:bldP spid="407564"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utoShape 2"/>
          <p:cNvSpPr>
            <a:spLocks noChangeArrowheads="1"/>
          </p:cNvSpPr>
          <p:nvPr/>
        </p:nvSpPr>
        <p:spPr bwMode="auto">
          <a:xfrm>
            <a:off x="7467600" y="3352800"/>
            <a:ext cx="1371600" cy="2819400"/>
          </a:xfrm>
          <a:prstGeom prst="roundRect">
            <a:avLst>
              <a:gd name="adj" fmla="val 16667"/>
            </a:avLst>
          </a:prstGeom>
          <a:solidFill>
            <a:schemeClr val="tx1"/>
          </a:solidFill>
          <a:ln w="12700" cap="sq">
            <a:noFill/>
            <a:round/>
            <a:headEnd type="none" w="sm" len="sm"/>
            <a:tailEnd type="none" w="sm" len="sm"/>
          </a:ln>
          <a:effectLst>
            <a:innerShdw blurRad="114300">
              <a:prstClr val="black"/>
            </a:innerShdw>
          </a:effectLst>
        </p:spPr>
        <p:txBody>
          <a:bodyPr wrap="none" anchor="ctr"/>
          <a:lstStyle/>
          <a:p>
            <a:endParaRPr lang="en-US"/>
          </a:p>
        </p:txBody>
      </p:sp>
      <p:sp>
        <p:nvSpPr>
          <p:cNvPr id="425987" name="Rectangle 3"/>
          <p:cNvSpPr>
            <a:spLocks noGrp="1" noChangeArrowheads="1"/>
          </p:cNvSpPr>
          <p:nvPr>
            <p:ph idx="1"/>
          </p:nvPr>
        </p:nvSpPr>
        <p:spPr>
          <a:xfrm>
            <a:off x="457200" y="1481328"/>
            <a:ext cx="6553200" cy="4525963"/>
          </a:xfrm>
        </p:spPr>
        <p:txBody>
          <a:bodyPr>
            <a:normAutofit/>
          </a:bodyPr>
          <a:lstStyle/>
          <a:p>
            <a:pPr>
              <a:lnSpc>
                <a:spcPct val="90000"/>
              </a:lnSpc>
            </a:pPr>
            <a:r>
              <a:rPr lang="en-US" sz="2800" dirty="0"/>
              <a:t>Contact</a:t>
            </a:r>
          </a:p>
          <a:p>
            <a:pPr lvl="1">
              <a:lnSpc>
                <a:spcPct val="90000"/>
              </a:lnSpc>
              <a:buFont typeface="Wingdings" pitchFamily="2" charset="2"/>
              <a:buNone/>
            </a:pPr>
            <a:r>
              <a:rPr lang="en-US" sz="2400" dirty="0"/>
              <a:t>	</a:t>
            </a:r>
            <a:r>
              <a:rPr lang="en-US" sz="2400" b="1" dirty="0"/>
              <a:t>Eric M. Wilson</a:t>
            </a:r>
            <a:r>
              <a:rPr lang="en-US" sz="2400" dirty="0">
                <a:solidFill>
                  <a:schemeClr val="accent3">
                    <a:lumMod val="40000"/>
                    <a:lumOff val="60000"/>
                  </a:schemeClr>
                </a:solidFill>
              </a:rPr>
              <a:t/>
            </a:r>
            <a:br>
              <a:rPr lang="en-US" sz="2400" dirty="0">
                <a:solidFill>
                  <a:schemeClr val="accent3">
                    <a:lumMod val="40000"/>
                    <a:lumOff val="60000"/>
                  </a:schemeClr>
                </a:solidFill>
              </a:rPr>
            </a:br>
            <a:r>
              <a:rPr lang="en-US" sz="2400" dirty="0">
                <a:solidFill>
                  <a:schemeClr val="accent1">
                    <a:lumMod val="40000"/>
                    <a:lumOff val="60000"/>
                  </a:schemeClr>
                </a:solidFill>
              </a:rPr>
              <a:t>ewilson@datazulu.com</a:t>
            </a:r>
            <a:r>
              <a:rPr lang="en-US" sz="2400" dirty="0">
                <a:solidFill>
                  <a:schemeClr val="accent3">
                    <a:lumMod val="40000"/>
                    <a:lumOff val="60000"/>
                  </a:schemeClr>
                </a:solidFill>
              </a:rPr>
              <a:t/>
            </a:r>
            <a:br>
              <a:rPr lang="en-US" sz="2400" dirty="0">
                <a:solidFill>
                  <a:schemeClr val="accent3">
                    <a:lumMod val="40000"/>
                    <a:lumOff val="60000"/>
                  </a:schemeClr>
                </a:solidFill>
              </a:rPr>
            </a:br>
            <a:r>
              <a:rPr lang="en-US" sz="2400" dirty="0">
                <a:solidFill>
                  <a:schemeClr val="accent3">
                    <a:lumMod val="40000"/>
                    <a:lumOff val="60000"/>
                  </a:schemeClr>
                </a:solidFill>
              </a:rPr>
              <a:t>www.datazulu.com</a:t>
            </a:r>
          </a:p>
          <a:p>
            <a:pPr>
              <a:lnSpc>
                <a:spcPct val="90000"/>
              </a:lnSpc>
            </a:pPr>
            <a:endParaRPr lang="en-US" sz="2800" dirty="0"/>
          </a:p>
          <a:p>
            <a:pPr>
              <a:lnSpc>
                <a:spcPct val="90000"/>
              </a:lnSpc>
              <a:spcBef>
                <a:spcPts val="1200"/>
              </a:spcBef>
            </a:pPr>
            <a:r>
              <a:rPr lang="en-US" sz="2000" dirty="0" smtClean="0"/>
              <a:t>Suggested Reading</a:t>
            </a:r>
            <a:endParaRPr lang="en-US" sz="2000" dirty="0"/>
          </a:p>
          <a:p>
            <a:pPr lvl="1">
              <a:lnSpc>
                <a:spcPct val="90000"/>
              </a:lnSpc>
            </a:pPr>
            <a:r>
              <a:rPr lang="en-US" sz="1800" dirty="0" smtClean="0"/>
              <a:t>C.J. Date, </a:t>
            </a:r>
            <a:r>
              <a:rPr lang="en-US" sz="1800" i="1" dirty="0"/>
              <a:t>Database in Depth</a:t>
            </a:r>
            <a:r>
              <a:rPr lang="en-US" sz="1800" dirty="0"/>
              <a:t>. </a:t>
            </a:r>
            <a:r>
              <a:rPr lang="en-US" sz="1200" b="1" dirty="0"/>
              <a:t>ISBN 0-596-10012-4.</a:t>
            </a:r>
            <a:r>
              <a:rPr lang="en-US" sz="1800" dirty="0"/>
              <a:t> </a:t>
            </a:r>
            <a:endParaRPr lang="en-US" sz="1800" dirty="0" smtClean="0"/>
          </a:p>
          <a:p>
            <a:pPr lvl="1">
              <a:lnSpc>
                <a:spcPct val="90000"/>
              </a:lnSpc>
            </a:pPr>
            <a:endParaRPr lang="en-US" sz="1800" dirty="0" smtClean="0"/>
          </a:p>
          <a:p>
            <a:pPr lvl="1">
              <a:lnSpc>
                <a:spcPct val="90000"/>
              </a:lnSpc>
            </a:pPr>
            <a:endParaRPr lang="en-US" sz="1800" dirty="0"/>
          </a:p>
          <a:p>
            <a:pPr lvl="1">
              <a:lnSpc>
                <a:spcPct val="90000"/>
              </a:lnSpc>
            </a:pPr>
            <a:r>
              <a:rPr lang="en-US" sz="1800" dirty="0" smtClean="0"/>
              <a:t>C.J. Date, “What First Normal Form Really Means.” </a:t>
            </a:r>
            <a:r>
              <a:rPr lang="en-US" sz="1400" dirty="0" smtClean="0">
                <a:solidFill>
                  <a:schemeClr val="accent1">
                    <a:lumMod val="40000"/>
                    <a:lumOff val="60000"/>
                  </a:schemeClr>
                </a:solidFill>
              </a:rPr>
              <a:t>(Available on dbdebunk.com ($fee) in June 2003,</a:t>
            </a:r>
            <a:br>
              <a:rPr lang="en-US" sz="1400" dirty="0" smtClean="0">
                <a:solidFill>
                  <a:schemeClr val="accent1">
                    <a:lumMod val="40000"/>
                    <a:lumOff val="60000"/>
                  </a:schemeClr>
                </a:solidFill>
              </a:rPr>
            </a:br>
            <a:r>
              <a:rPr lang="en-US" sz="1400" dirty="0" smtClean="0">
                <a:solidFill>
                  <a:schemeClr val="accent1">
                    <a:lumMod val="40000"/>
                    <a:lumOff val="60000"/>
                  </a:schemeClr>
                </a:solidFill>
              </a:rPr>
              <a:t>and also as Chapter 8 in </a:t>
            </a:r>
            <a:r>
              <a:rPr lang="en-US" sz="1600" i="1" dirty="0" smtClean="0">
                <a:solidFill>
                  <a:schemeClr val="accent1">
                    <a:lumMod val="40000"/>
                    <a:lumOff val="60000"/>
                  </a:schemeClr>
                </a:solidFill>
                <a:latin typeface="Times New Roman" pitchFamily="18" charset="0"/>
                <a:cs typeface="Times New Roman" pitchFamily="18" charset="0"/>
              </a:rPr>
              <a:t>Date on Database: Writings 2000-2006</a:t>
            </a:r>
            <a:r>
              <a:rPr lang="en-US" sz="1400" dirty="0" smtClean="0">
                <a:solidFill>
                  <a:schemeClr val="accent1">
                    <a:lumMod val="40000"/>
                    <a:lumOff val="60000"/>
                  </a:schemeClr>
                </a:solidFill>
              </a:rPr>
              <a:t>.</a:t>
            </a:r>
            <a:br>
              <a:rPr lang="en-US" sz="1400" dirty="0" smtClean="0">
                <a:solidFill>
                  <a:schemeClr val="accent1">
                    <a:lumMod val="40000"/>
                    <a:lumOff val="60000"/>
                  </a:schemeClr>
                </a:solidFill>
              </a:rPr>
            </a:br>
            <a:r>
              <a:rPr lang="en-US" sz="1200" b="1" dirty="0" smtClean="0">
                <a:solidFill>
                  <a:schemeClr val="accent1">
                    <a:lumMod val="40000"/>
                    <a:lumOff val="60000"/>
                  </a:schemeClr>
                </a:solidFill>
              </a:rPr>
              <a:t>ISBN: 1-59059-746-X</a:t>
            </a:r>
            <a:r>
              <a:rPr lang="en-US" sz="1800" dirty="0" smtClean="0">
                <a:solidFill>
                  <a:schemeClr val="accent1">
                    <a:lumMod val="40000"/>
                    <a:lumOff val="60000"/>
                  </a:schemeClr>
                </a:solidFill>
              </a:rPr>
              <a:t>.)</a:t>
            </a:r>
            <a:endParaRPr lang="en-US" sz="2400" dirty="0">
              <a:solidFill>
                <a:schemeClr val="accent1">
                  <a:lumMod val="40000"/>
                  <a:lumOff val="60000"/>
                </a:schemeClr>
              </a:solidFill>
            </a:endParaRPr>
          </a:p>
        </p:txBody>
      </p:sp>
      <p:sp>
        <p:nvSpPr>
          <p:cNvPr id="6" name="Slide Number Placeholder 4"/>
          <p:cNvSpPr>
            <a:spLocks noGrp="1"/>
          </p:cNvSpPr>
          <p:nvPr>
            <p:ph type="sldNum" sz="quarter" idx="12"/>
          </p:nvPr>
        </p:nvSpPr>
        <p:spPr/>
        <p:txBody>
          <a:bodyPr/>
          <a:lstStyle/>
          <a:p>
            <a:fld id="{234771C4-8BEE-4ED9-8941-B7C82DEF161D}" type="slidenum">
              <a:rPr lang="en-US"/>
              <a:pPr/>
              <a:t>59</a:t>
            </a:fld>
            <a:endParaRPr lang="en-US"/>
          </a:p>
        </p:txBody>
      </p:sp>
      <p:sp>
        <p:nvSpPr>
          <p:cNvPr id="8" name="Title 7"/>
          <p:cNvSpPr>
            <a:spLocks noGrp="1"/>
          </p:cNvSpPr>
          <p:nvPr>
            <p:ph type="title"/>
          </p:nvPr>
        </p:nvSpPr>
        <p:spPr/>
        <p:txBody>
          <a:bodyPr/>
          <a:lstStyle/>
          <a:p>
            <a:r>
              <a:rPr lang="en-US" dirty="0" smtClean="0"/>
              <a:t>End / Any Questions?</a:t>
            </a:r>
            <a:endParaRPr lang="en-US" dirty="0"/>
          </a:p>
        </p:txBody>
      </p:sp>
      <p:sp>
        <p:nvSpPr>
          <p:cNvPr id="7" name="Footer Placeholder 6"/>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sp>
        <p:nvSpPr>
          <p:cNvPr id="425988" name="Rectangle 4"/>
          <p:cNvSpPr>
            <a:spLocks noChangeArrowheads="1"/>
          </p:cNvSpPr>
          <p:nvPr/>
        </p:nvSpPr>
        <p:spPr bwMode="auto">
          <a:xfrm>
            <a:off x="136525" y="6553200"/>
            <a:ext cx="92075" cy="92075"/>
          </a:xfrm>
          <a:prstGeom prst="rect">
            <a:avLst/>
          </a:prstGeom>
          <a:solidFill>
            <a:srgbClr val="6A8CB6"/>
          </a:solidFill>
          <a:ln w="12700" cap="sq">
            <a:noFill/>
            <a:miter lim="800000"/>
            <a:headEnd type="none" w="sm" len="sm"/>
            <a:tailEnd type="none" w="sm" len="sm"/>
          </a:ln>
          <a:effectLst/>
        </p:spPr>
        <p:txBody>
          <a:bodyPr wrap="none" anchor="ctr"/>
          <a:lstStyle/>
          <a:p>
            <a:endParaRPr lang="en-US"/>
          </a:p>
        </p:txBody>
      </p:sp>
      <p:pic>
        <p:nvPicPr>
          <p:cNvPr id="9" name="Picture 2"/>
          <p:cNvPicPr>
            <a:picLocks noChangeAspect="1" noChangeArrowheads="1"/>
          </p:cNvPicPr>
          <p:nvPr/>
        </p:nvPicPr>
        <p:blipFill>
          <a:blip r:embed="rId3" cstate="print"/>
          <a:srcRect/>
          <a:stretch>
            <a:fillRect/>
          </a:stretch>
        </p:blipFill>
        <p:spPr bwMode="auto">
          <a:xfrm>
            <a:off x="7581697" y="4876800"/>
            <a:ext cx="1095375" cy="1095375"/>
          </a:xfrm>
          <a:prstGeom prst="rect">
            <a:avLst/>
          </a:prstGeom>
          <a:noFill/>
          <a:ln w="9525">
            <a:noFill/>
            <a:miter lim="800000"/>
            <a:headEnd/>
            <a:tailEnd/>
          </a:ln>
          <a:effectLst/>
        </p:spPr>
      </p:pic>
      <p:pic>
        <p:nvPicPr>
          <p:cNvPr id="10" name="Picture 3"/>
          <p:cNvPicPr>
            <a:picLocks noChangeAspect="1" noChangeArrowheads="1"/>
          </p:cNvPicPr>
          <p:nvPr/>
        </p:nvPicPr>
        <p:blipFill>
          <a:blip r:embed="rId4" cstate="print"/>
          <a:srcRect/>
          <a:stretch>
            <a:fillRect/>
          </a:stretch>
        </p:blipFill>
        <p:spPr bwMode="auto">
          <a:xfrm>
            <a:off x="7553528" y="3581400"/>
            <a:ext cx="1143000" cy="1143000"/>
          </a:xfrm>
          <a:prstGeom prst="rect">
            <a:avLst/>
          </a:prstGeom>
          <a:noFill/>
          <a:ln w="9525">
            <a:noFill/>
            <a:miter lim="800000"/>
            <a:headEnd/>
            <a:tailEnd/>
          </a:ln>
          <a:effectLst/>
        </p:spPr>
      </p:pic>
      <p:pic>
        <p:nvPicPr>
          <p:cNvPr id="158721" name="Picture 1" descr="C:\Docs\Lib\Docs\_EW\200810_SqlSaturday\Images\help_64x64.png"/>
          <p:cNvPicPr>
            <a:picLocks noChangeAspect="1" noChangeArrowheads="1"/>
          </p:cNvPicPr>
          <p:nvPr/>
        </p:nvPicPr>
        <p:blipFill>
          <a:blip r:embed="rId5" cstate="print"/>
          <a:srcRect/>
          <a:stretch>
            <a:fillRect/>
          </a:stretch>
        </p:blipFill>
        <p:spPr bwMode="auto">
          <a:xfrm>
            <a:off x="7848600" y="533400"/>
            <a:ext cx="609600" cy="609600"/>
          </a:xfrm>
          <a:prstGeom prst="rect">
            <a:avLst/>
          </a:prstGeom>
          <a:noFill/>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Some theory   </a:t>
            </a:r>
            <a:r>
              <a:rPr lang="en-US" sz="1600" dirty="0" smtClean="0"/>
              <a:t>( * ahem, not really )</a:t>
            </a:r>
            <a:endParaRPr lang="en-US" dirty="0" smtClean="0"/>
          </a:p>
          <a:p>
            <a:r>
              <a:rPr lang="en-US" dirty="0" smtClean="0"/>
              <a:t>One principle’s value</a:t>
            </a:r>
          </a:p>
          <a:p>
            <a:r>
              <a:rPr lang="en-US" dirty="0" smtClean="0"/>
              <a:t>“Logical” more than “physical” view</a:t>
            </a:r>
          </a:p>
          <a:p>
            <a:endParaRPr lang="en-US" dirty="0" smtClean="0"/>
          </a:p>
          <a:p>
            <a:r>
              <a:rPr lang="en-US" dirty="0" smtClean="0"/>
              <a:t>What this </a:t>
            </a:r>
            <a:r>
              <a:rPr lang="en-US" dirty="0" smtClean="0">
                <a:solidFill>
                  <a:schemeClr val="accent3">
                    <a:lumMod val="40000"/>
                    <a:lumOff val="60000"/>
                  </a:schemeClr>
                </a:solidFill>
              </a:rPr>
              <a:t>is not</a:t>
            </a:r>
            <a:r>
              <a:rPr lang="en-US" dirty="0" smtClean="0"/>
              <a:t>:</a:t>
            </a:r>
          </a:p>
          <a:p>
            <a:pPr lvl="1"/>
            <a:r>
              <a:rPr lang="en-US" dirty="0" smtClean="0"/>
              <a:t>SQL Server internal tips, secrets, </a:t>
            </a:r>
            <a:r>
              <a:rPr lang="en-US" dirty="0" err="1" smtClean="0"/>
              <a:t>esoterica</a:t>
            </a:r>
            <a:endParaRPr lang="en-US" dirty="0" smtClean="0"/>
          </a:p>
          <a:p>
            <a:pPr lvl="1"/>
            <a:r>
              <a:rPr lang="en-US" dirty="0" smtClean="0"/>
              <a:t>Advanced use-cases, XML syntax </a:t>
            </a:r>
            <a:r>
              <a:rPr lang="en-US" dirty="0" err="1" smtClean="0"/>
              <a:t>guruosity</a:t>
            </a:r>
            <a:endParaRPr lang="en-US" dirty="0" smtClean="0"/>
          </a:p>
        </p:txBody>
      </p:sp>
      <p:sp>
        <p:nvSpPr>
          <p:cNvPr id="3" name="Slide Number Placeholder 2"/>
          <p:cNvSpPr>
            <a:spLocks noGrp="1"/>
          </p:cNvSpPr>
          <p:nvPr>
            <p:ph type="sldNum" sz="quarter" idx="12"/>
          </p:nvPr>
        </p:nvSpPr>
        <p:spPr/>
        <p:txBody>
          <a:bodyPr/>
          <a:lstStyle/>
          <a:p>
            <a:fld id="{9E511A30-EE8E-4323-B522-A533CCF7C4EC}" type="slidenum">
              <a:rPr lang="en-US" smtClean="0"/>
              <a:pPr/>
              <a:t>6</a:t>
            </a:fld>
            <a:endParaRPr lang="en-US" dirty="0"/>
          </a:p>
        </p:txBody>
      </p:sp>
      <p:sp>
        <p:nvSpPr>
          <p:cNvPr id="4" name="Title 3"/>
          <p:cNvSpPr>
            <a:spLocks noGrp="1"/>
          </p:cNvSpPr>
          <p:nvPr>
            <p:ph type="title"/>
          </p:nvPr>
        </p:nvSpPr>
        <p:spPr/>
        <p:txBody>
          <a:bodyPr/>
          <a:lstStyle/>
          <a:p>
            <a:r>
              <a:rPr lang="en-US" dirty="0" smtClean="0"/>
              <a:t>Great Expectations</a:t>
            </a:r>
            <a:endParaRPr lang="en-US" dirty="0"/>
          </a:p>
        </p:txBody>
      </p:sp>
      <p:sp>
        <p:nvSpPr>
          <p:cNvPr id="5" name="Footer Placeholder 4"/>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2850" name="Rectangle 2"/>
          <p:cNvSpPr>
            <a:spLocks noGrp="1" noChangeArrowheads="1"/>
          </p:cNvSpPr>
          <p:nvPr>
            <p:ph type="title"/>
          </p:nvPr>
        </p:nvSpPr>
        <p:spPr/>
        <p:txBody>
          <a:bodyPr/>
          <a:lstStyle/>
          <a:p>
            <a:pPr algn="ctr"/>
            <a:r>
              <a:rPr lang="en-US"/>
              <a:t>Bonus Slides</a:t>
            </a:r>
          </a:p>
        </p:txBody>
      </p:sp>
      <p:sp>
        <p:nvSpPr>
          <p:cNvPr id="6" name="Text Placeholder 5"/>
          <p:cNvSpPr>
            <a:spLocks noGrp="1"/>
          </p:cNvSpPr>
          <p:nvPr>
            <p:ph type="body" idx="1"/>
          </p:nvPr>
        </p:nvSpPr>
        <p:spPr/>
        <p:txBody>
          <a:bodyPr/>
          <a:lstStyle/>
          <a:p>
            <a:endParaRPr lang="en-US"/>
          </a:p>
        </p:txBody>
      </p:sp>
      <p:sp>
        <p:nvSpPr>
          <p:cNvPr id="4" name="Slide Number Placeholder 4"/>
          <p:cNvSpPr>
            <a:spLocks noGrp="1"/>
          </p:cNvSpPr>
          <p:nvPr>
            <p:ph type="sldNum" sz="quarter" idx="12"/>
          </p:nvPr>
        </p:nvSpPr>
        <p:spPr/>
        <p:txBody>
          <a:bodyPr/>
          <a:lstStyle/>
          <a:p>
            <a:fld id="{AAF31450-0910-4D81-9C8B-504C75064A11}" type="slidenum">
              <a:rPr lang="en-US"/>
              <a:pPr/>
              <a:t>60</a:t>
            </a:fld>
            <a:endParaRPr lang="en-US"/>
          </a:p>
        </p:txBody>
      </p:sp>
      <p:sp>
        <p:nvSpPr>
          <p:cNvPr id="5" name="Footer Placeholder 4"/>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sp>
        <p:nvSpPr>
          <p:cNvPr id="462851" name="Rectangle 3"/>
          <p:cNvSpPr>
            <a:spLocks noChangeArrowheads="1"/>
          </p:cNvSpPr>
          <p:nvPr/>
        </p:nvSpPr>
        <p:spPr bwMode="auto">
          <a:xfrm>
            <a:off x="136525" y="6553200"/>
            <a:ext cx="92075" cy="92075"/>
          </a:xfrm>
          <a:prstGeom prst="rect">
            <a:avLst/>
          </a:prstGeom>
          <a:solidFill>
            <a:srgbClr val="6A8CB6"/>
          </a:solidFill>
          <a:ln w="12700" cap="sq">
            <a:noFill/>
            <a:miter lim="800000"/>
            <a:headEnd type="none" w="sm" len="sm"/>
            <a:tailEnd type="none" w="sm" len="sm"/>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Principles?</a:t>
            </a:r>
            <a:endParaRPr lang="en-US" dirty="0"/>
          </a:p>
        </p:txBody>
      </p:sp>
      <p:sp>
        <p:nvSpPr>
          <p:cNvPr id="9" name="Content Placeholder 8"/>
          <p:cNvSpPr>
            <a:spLocks noGrp="1"/>
          </p:cNvSpPr>
          <p:nvPr>
            <p:ph sz="half" idx="1"/>
          </p:nvPr>
        </p:nvSpPr>
        <p:spPr>
          <a:xfrm>
            <a:off x="1219200" y="3276600"/>
            <a:ext cx="3429000" cy="2895600"/>
          </a:xfrm>
        </p:spPr>
        <p:txBody>
          <a:bodyPr>
            <a:normAutofit fontScale="62500" lnSpcReduction="20000"/>
          </a:bodyPr>
          <a:lstStyle/>
          <a:p>
            <a:r>
              <a:rPr lang="en-US" dirty="0" smtClean="0"/>
              <a:t>Beach scene, with 3+ people, at dusk, wait, more like evening, no wind blowing, yes please on the red-eye reduction!</a:t>
            </a:r>
          </a:p>
          <a:p>
            <a:r>
              <a:rPr lang="en-US" dirty="0" smtClean="0"/>
              <a:t>Model-specific. Not transportable knowledge.</a:t>
            </a:r>
          </a:p>
          <a:p>
            <a:r>
              <a:rPr lang="en-US" dirty="0" smtClean="0"/>
              <a:t>Usable by amateurs.</a:t>
            </a:r>
          </a:p>
          <a:p>
            <a:r>
              <a:rPr lang="en-US" dirty="0" smtClean="0"/>
              <a:t>Overly complicated for the expert.</a:t>
            </a:r>
            <a:endParaRPr lang="en-US" dirty="0"/>
          </a:p>
        </p:txBody>
      </p:sp>
      <p:sp>
        <p:nvSpPr>
          <p:cNvPr id="10" name="Content Placeholder 9"/>
          <p:cNvSpPr>
            <a:spLocks noGrp="1"/>
          </p:cNvSpPr>
          <p:nvPr>
            <p:ph sz="half" idx="2"/>
          </p:nvPr>
        </p:nvSpPr>
        <p:spPr>
          <a:xfrm>
            <a:off x="5105400" y="3276600"/>
            <a:ext cx="3505200" cy="1676400"/>
          </a:xfrm>
        </p:spPr>
        <p:txBody>
          <a:bodyPr>
            <a:normAutofit fontScale="62500" lnSpcReduction="20000"/>
          </a:bodyPr>
          <a:lstStyle/>
          <a:p>
            <a:r>
              <a:rPr lang="en-US" dirty="0" smtClean="0"/>
              <a:t>f/2.8, at least 1/100 for no blur. EV +1 for beach.</a:t>
            </a:r>
          </a:p>
          <a:p>
            <a:r>
              <a:rPr lang="en-US" dirty="0" smtClean="0"/>
              <a:t>Transportable knowledge.</a:t>
            </a:r>
          </a:p>
          <a:p>
            <a:r>
              <a:rPr lang="en-US" dirty="0" smtClean="0"/>
              <a:t>More difficult for amateurs.</a:t>
            </a:r>
          </a:p>
          <a:p>
            <a:r>
              <a:rPr lang="en-US" dirty="0" smtClean="0"/>
              <a:t>Easier for experts.</a:t>
            </a:r>
            <a:endParaRPr lang="en-US" dirty="0"/>
          </a:p>
        </p:txBody>
      </p:sp>
      <p:sp>
        <p:nvSpPr>
          <p:cNvPr id="11" name="Text Placeholder 10"/>
          <p:cNvSpPr>
            <a:spLocks noGrp="1"/>
          </p:cNvSpPr>
          <p:nvPr>
            <p:ph type="body" idx="13"/>
          </p:nvPr>
        </p:nvSpPr>
        <p:spPr>
          <a:xfrm>
            <a:off x="1219200" y="2667000"/>
            <a:ext cx="3657600" cy="639762"/>
          </a:xfrm>
        </p:spPr>
        <p:txBody>
          <a:bodyPr/>
          <a:lstStyle/>
          <a:p>
            <a:r>
              <a:rPr lang="en-US" dirty="0" smtClean="0"/>
              <a:t>Life with recipes</a:t>
            </a:r>
            <a:endParaRPr lang="en-US" dirty="0"/>
          </a:p>
        </p:txBody>
      </p:sp>
      <p:sp>
        <p:nvSpPr>
          <p:cNvPr id="12" name="Text Placeholder 11"/>
          <p:cNvSpPr>
            <a:spLocks noGrp="1"/>
          </p:cNvSpPr>
          <p:nvPr>
            <p:ph type="body" idx="14"/>
          </p:nvPr>
        </p:nvSpPr>
        <p:spPr>
          <a:xfrm>
            <a:off x="5105400" y="2667000"/>
            <a:ext cx="3657600" cy="639762"/>
          </a:xfrm>
        </p:spPr>
        <p:txBody>
          <a:bodyPr/>
          <a:lstStyle/>
          <a:p>
            <a:r>
              <a:rPr lang="en-US" dirty="0" smtClean="0"/>
              <a:t>Life with principles</a:t>
            </a:r>
            <a:endParaRPr lang="en-US" dirty="0"/>
          </a:p>
        </p:txBody>
      </p:sp>
      <p:pic>
        <p:nvPicPr>
          <p:cNvPr id="1026" name="Picture 2"/>
          <p:cNvPicPr>
            <a:picLocks noChangeAspect="1" noChangeArrowheads="1"/>
          </p:cNvPicPr>
          <p:nvPr/>
        </p:nvPicPr>
        <p:blipFill>
          <a:blip r:embed="rId3" cstate="print"/>
          <a:srcRect/>
          <a:stretch>
            <a:fillRect/>
          </a:stretch>
        </p:blipFill>
        <p:spPr bwMode="auto">
          <a:xfrm>
            <a:off x="1524000" y="1219200"/>
            <a:ext cx="1447800" cy="1447800"/>
          </a:xfrm>
          <a:prstGeom prst="rect">
            <a:avLst/>
          </a:prstGeom>
          <a:noFill/>
          <a:ln w="9525">
            <a:noFill/>
            <a:miter lim="800000"/>
            <a:headEnd/>
            <a:tailEnd/>
          </a:ln>
          <a:effectLst/>
        </p:spPr>
      </p:pic>
      <p:pic>
        <p:nvPicPr>
          <p:cNvPr id="1027" name="Picture 3"/>
          <p:cNvPicPr>
            <a:picLocks noChangeAspect="1" noChangeArrowheads="1"/>
          </p:cNvPicPr>
          <p:nvPr/>
        </p:nvPicPr>
        <p:blipFill>
          <a:blip r:embed="rId4" cstate="print"/>
          <a:srcRect/>
          <a:stretch>
            <a:fillRect/>
          </a:stretch>
        </p:blipFill>
        <p:spPr bwMode="auto">
          <a:xfrm>
            <a:off x="5105400" y="1066800"/>
            <a:ext cx="1752600" cy="1752600"/>
          </a:xfrm>
          <a:prstGeom prst="rect">
            <a:avLst/>
          </a:prstGeom>
          <a:noFill/>
          <a:ln w="9525">
            <a:noFill/>
            <a:miter lim="800000"/>
            <a:headEnd/>
            <a:tailEnd/>
          </a:ln>
          <a:effectLst/>
        </p:spPr>
      </p:pic>
      <p:pic>
        <p:nvPicPr>
          <p:cNvPr id="1029" name="Picture 5"/>
          <p:cNvPicPr>
            <a:picLocks noChangeAspect="1" noChangeArrowheads="1"/>
          </p:cNvPicPr>
          <p:nvPr/>
        </p:nvPicPr>
        <p:blipFill>
          <a:blip r:embed="rId5" cstate="print"/>
          <a:srcRect/>
          <a:stretch>
            <a:fillRect/>
          </a:stretch>
        </p:blipFill>
        <p:spPr bwMode="auto">
          <a:xfrm>
            <a:off x="3048000" y="1752600"/>
            <a:ext cx="1295400" cy="971550"/>
          </a:xfrm>
          <a:prstGeom prst="rect">
            <a:avLst/>
          </a:prstGeom>
          <a:noFill/>
          <a:ln w="9525">
            <a:noFill/>
            <a:miter lim="800000"/>
            <a:headEnd/>
            <a:tailEnd/>
          </a:ln>
          <a:effectLst/>
        </p:spPr>
      </p:pic>
      <p:pic>
        <p:nvPicPr>
          <p:cNvPr id="1030" name="Picture 6"/>
          <p:cNvPicPr>
            <a:picLocks noChangeAspect="1" noChangeArrowheads="1"/>
          </p:cNvPicPr>
          <p:nvPr/>
        </p:nvPicPr>
        <p:blipFill>
          <a:blip r:embed="rId6" cstate="print"/>
          <a:srcRect/>
          <a:stretch>
            <a:fillRect/>
          </a:stretch>
        </p:blipFill>
        <p:spPr bwMode="auto">
          <a:xfrm>
            <a:off x="6858000" y="1752600"/>
            <a:ext cx="1371600" cy="982362"/>
          </a:xfrm>
          <a:prstGeom prst="rect">
            <a:avLst/>
          </a:prstGeom>
          <a:noFill/>
          <a:ln w="9525">
            <a:noFill/>
            <a:miter lim="800000"/>
            <a:headEnd/>
            <a:tailEnd/>
          </a:ln>
          <a:effectLst/>
        </p:spPr>
      </p:pic>
      <p:sp>
        <p:nvSpPr>
          <p:cNvPr id="13" name="Slide Number Placeholder 12"/>
          <p:cNvSpPr>
            <a:spLocks noGrp="1"/>
          </p:cNvSpPr>
          <p:nvPr>
            <p:ph type="sldNum" sz="quarter" idx="12"/>
          </p:nvPr>
        </p:nvSpPr>
        <p:spPr/>
        <p:txBody>
          <a:bodyPr/>
          <a:lstStyle/>
          <a:p>
            <a:fld id="{49263A6B-2D2E-46D4-9C61-541C8E5D6EEF}" type="slidenum">
              <a:rPr lang="en-US" smtClean="0"/>
              <a:pPr/>
              <a:t>61</a:t>
            </a:fld>
            <a:endParaRPr lang="en-US"/>
          </a:p>
        </p:txBody>
      </p:sp>
      <p:sp>
        <p:nvSpPr>
          <p:cNvPr id="14" name="Footer Placeholder 13"/>
          <p:cNvSpPr>
            <a:spLocks noGrp="1"/>
          </p:cNvSpPr>
          <p:nvPr>
            <p:ph type="ftr" sz="quarter" idx="11"/>
          </p:nvPr>
        </p:nvSpPr>
        <p:spPr/>
        <p:txBody>
          <a:bodyPr/>
          <a:lstStyle/>
          <a:p>
            <a:r>
              <a:rPr lang="en-US" dirty="0" smtClean="0"/>
              <a:t>© 2009 Eric M. Wilson — ewilson@datazulu.com</a:t>
            </a: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3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xEl>
                                              <p:pRg st="1" end="1"/>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0">
                                            <p:txEl>
                                              <p:pRg st="2" end="2"/>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P spid="12"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smtClean="0"/>
              <a:t>The pragmatic theorist values:</a:t>
            </a:r>
          </a:p>
          <a:p>
            <a:pPr lvl="1"/>
            <a:r>
              <a:rPr lang="en-US" smtClean="0"/>
              <a:t>Correct data over performance.</a:t>
            </a:r>
          </a:p>
          <a:p>
            <a:pPr lvl="1"/>
            <a:r>
              <a:rPr lang="en-US" smtClean="0"/>
              <a:t>Simplicity and elegance over cleverness.</a:t>
            </a:r>
          </a:p>
          <a:p>
            <a:pPr lvl="1"/>
            <a:r>
              <a:rPr lang="en-US" smtClean="0"/>
              <a:t>Extendable designs over use-case specifics.</a:t>
            </a:r>
          </a:p>
          <a:p>
            <a:pPr lvl="1"/>
            <a:r>
              <a:rPr lang="en-US" smtClean="0"/>
              <a:t>Principles over tips and recipes.</a:t>
            </a:r>
          </a:p>
          <a:p>
            <a:endParaRPr lang="en-US" smtClean="0"/>
          </a:p>
          <a:p>
            <a:r>
              <a:rPr lang="en-US" smtClean="0"/>
              <a:t>While we value the items on the right, we value the left items more.</a:t>
            </a:r>
            <a:endParaRPr lang="en-US" dirty="0"/>
          </a:p>
        </p:txBody>
      </p:sp>
      <p:sp>
        <p:nvSpPr>
          <p:cNvPr id="5" name="Slide Number Placeholder 4"/>
          <p:cNvSpPr>
            <a:spLocks noGrp="1"/>
          </p:cNvSpPr>
          <p:nvPr>
            <p:ph type="sldNum" sz="quarter" idx="12"/>
          </p:nvPr>
        </p:nvSpPr>
        <p:spPr/>
        <p:txBody>
          <a:bodyPr/>
          <a:lstStyle/>
          <a:p>
            <a:fld id="{B2FB18EB-C87E-40CA-9294-E77A83929D1D}" type="slidenum">
              <a:rPr lang="en-US" smtClean="0"/>
              <a:pPr/>
              <a:t>62</a:t>
            </a:fld>
            <a:endParaRPr lang="en-US" dirty="0"/>
          </a:p>
        </p:txBody>
      </p:sp>
      <p:sp>
        <p:nvSpPr>
          <p:cNvPr id="2" name="Title 1"/>
          <p:cNvSpPr>
            <a:spLocks noGrp="1"/>
          </p:cNvSpPr>
          <p:nvPr>
            <p:ph type="title"/>
          </p:nvPr>
        </p:nvSpPr>
        <p:spPr/>
        <p:txBody>
          <a:bodyPr/>
          <a:lstStyle/>
          <a:p>
            <a:r>
              <a:rPr lang="en-US" smtClean="0"/>
              <a:t>Pragmatic Theorist Manifesto *</a:t>
            </a:r>
            <a:endParaRPr lang="en-US" dirty="0"/>
          </a:p>
        </p:txBody>
      </p:sp>
      <p:sp>
        <p:nvSpPr>
          <p:cNvPr id="6" name="Footer Placeholder 5"/>
          <p:cNvSpPr>
            <a:spLocks noGrp="1"/>
          </p:cNvSpPr>
          <p:nvPr>
            <p:ph type="ftr" sz="quarter" idx="3"/>
          </p:nvPr>
        </p:nvSpPr>
        <p:spPr/>
        <p:txBody>
          <a:bodyPr/>
          <a:lstStyle/>
          <a:p>
            <a:r>
              <a:rPr lang="en-US" smtClean="0"/>
              <a:t>© 2008 Eric M. Wilson — ewilson@datazulu.com</a:t>
            </a:r>
            <a:endParaRPr lang="en-US" dirty="0"/>
          </a:p>
        </p:txBody>
      </p:sp>
      <p:sp>
        <p:nvSpPr>
          <p:cNvPr id="4" name="TextBox 3"/>
          <p:cNvSpPr txBox="1"/>
          <p:nvPr/>
        </p:nvSpPr>
        <p:spPr>
          <a:xfrm>
            <a:off x="3429000" y="5715000"/>
            <a:ext cx="5105400" cy="584775"/>
          </a:xfrm>
          <a:prstGeom prst="rect">
            <a:avLst/>
          </a:prstGeom>
          <a:noFill/>
        </p:spPr>
        <p:txBody>
          <a:bodyPr wrap="square" rtlCol="0">
            <a:spAutoFit/>
          </a:bodyPr>
          <a:lstStyle/>
          <a:p>
            <a:pPr marL="111125" indent="-111125"/>
            <a:r>
              <a:rPr lang="en-US" sz="1600" dirty="0" smtClean="0">
                <a:solidFill>
                  <a:schemeClr val="tx2"/>
                </a:solidFill>
              </a:rPr>
              <a:t>* With apologies (well, sort of) to the Agile Manifesto. See http://agilemanifesto.org.</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25DEE585-1244-45D8-A1DD-EE69A9684187}" type="slidenum">
              <a:rPr lang="en-US" smtClean="0"/>
              <a:pPr/>
              <a:t>63</a:t>
            </a:fld>
            <a:endParaRPr lang="en-US"/>
          </a:p>
        </p:txBody>
      </p:sp>
      <p:sp>
        <p:nvSpPr>
          <p:cNvPr id="2" name="Title 1"/>
          <p:cNvSpPr>
            <a:spLocks noGrp="1"/>
          </p:cNvSpPr>
          <p:nvPr>
            <p:ph type="title"/>
          </p:nvPr>
        </p:nvSpPr>
        <p:spPr/>
        <p:txBody>
          <a:bodyPr/>
          <a:lstStyle/>
          <a:p>
            <a:r>
              <a:rPr lang="en-US" dirty="0" smtClean="0"/>
              <a:t>Theory</a:t>
            </a:r>
            <a:r>
              <a:rPr lang="en-US" baseline="0" dirty="0" smtClean="0"/>
              <a:t> is Practical!</a:t>
            </a:r>
            <a:endParaRPr lang="en-US" dirty="0"/>
          </a:p>
        </p:txBody>
      </p:sp>
      <p:sp>
        <p:nvSpPr>
          <p:cNvPr id="4" name="Footer Placeholder 3"/>
          <p:cNvSpPr>
            <a:spLocks noGrp="1"/>
          </p:cNvSpPr>
          <p:nvPr>
            <p:ph type="ftr" sz="quarter" idx="3"/>
          </p:nvPr>
        </p:nvSpPr>
        <p:spPr>
          <a:prstGeom prst="rect">
            <a:avLst/>
          </a:prstGeom>
        </p:spPr>
        <p:txBody>
          <a:bodyPr/>
          <a:lstStyle/>
          <a:p>
            <a:r>
              <a:rPr lang="en-US" smtClean="0"/>
              <a:t>© 2008 Eric M. Wilson — ewilson@datazulu.com</a:t>
            </a:r>
            <a:endParaRPr lang="en-US" dirty="0"/>
          </a:p>
        </p:txBody>
      </p:sp>
      <p:graphicFrame>
        <p:nvGraphicFramePr>
          <p:cNvPr id="7" name="Table 6"/>
          <p:cNvGraphicFramePr>
            <a:graphicFrameLocks noGrp="1"/>
          </p:cNvGraphicFramePr>
          <p:nvPr/>
        </p:nvGraphicFramePr>
        <p:xfrm>
          <a:off x="1524000" y="1397000"/>
          <a:ext cx="6096000" cy="4664064"/>
        </p:xfrm>
        <a:graphic>
          <a:graphicData uri="http://schemas.openxmlformats.org/drawingml/2006/table">
            <a:tbl>
              <a:tblPr firstRow="1" bandRow="1">
                <a:tableStyleId>{2D5ABB26-0587-4C30-8999-92F81FD0307C}</a:tableStyleId>
              </a:tblPr>
              <a:tblGrid>
                <a:gridCol w="2209800"/>
                <a:gridCol w="3886200"/>
              </a:tblGrid>
              <a:tr h="1036944">
                <a:tc>
                  <a:txBody>
                    <a:bodyPr/>
                    <a:lstStyle/>
                    <a:p>
                      <a:r>
                        <a:rPr lang="en-US" sz="1600" dirty="0" smtClean="0"/>
                        <a:t>1NF</a:t>
                      </a:r>
                      <a:endParaRPr lang="en-US" sz="1600" dirty="0"/>
                    </a:p>
                  </a:txBody>
                  <a:tcPr>
                    <a:lnB w="12700" cap="flat" cmpd="sng" algn="ctr">
                      <a:solidFill>
                        <a:schemeClr val="bg2">
                          <a:lumMod val="75000"/>
                        </a:schemeClr>
                      </a:solidFill>
                      <a:prstDash val="solid"/>
                      <a:round/>
                      <a:headEnd type="none" w="med" len="med"/>
                      <a:tailEnd type="none" w="med" len="med"/>
                    </a:lnB>
                  </a:tcPr>
                </a:tc>
                <a:tc>
                  <a:txBody>
                    <a:bodyPr/>
                    <a:lstStyle/>
                    <a:p>
                      <a:pPr marL="228600" indent="-228600">
                        <a:buFont typeface="Arial" pitchFamily="34" charset="0"/>
                        <a:buChar char="•"/>
                      </a:pPr>
                      <a:r>
                        <a:rPr lang="en-US" sz="1600" dirty="0" smtClean="0"/>
                        <a:t>Applies to all DB design</a:t>
                      </a:r>
                    </a:p>
                    <a:p>
                      <a:pPr marL="228600" indent="-228600">
                        <a:buFont typeface="Arial" pitchFamily="34" charset="0"/>
                        <a:buChar char="•"/>
                      </a:pPr>
                      <a:r>
                        <a:rPr lang="en-US" sz="1600" dirty="0" smtClean="0"/>
                        <a:t>Type-definitions</a:t>
                      </a:r>
                      <a:r>
                        <a:rPr lang="en-US" sz="1600" baseline="0" dirty="0" smtClean="0"/>
                        <a:t> in particular</a:t>
                      </a:r>
                    </a:p>
                    <a:p>
                      <a:pPr marL="228600" indent="-228600">
                        <a:buFont typeface="Arial" pitchFamily="34" charset="0"/>
                        <a:buChar char="•"/>
                      </a:pPr>
                      <a:r>
                        <a:rPr lang="en-US" sz="1600" baseline="0" dirty="0" smtClean="0"/>
                        <a:t>Rules / Constraints</a:t>
                      </a:r>
                    </a:p>
                    <a:p>
                      <a:pPr marL="228600" indent="-228600">
                        <a:buFont typeface="Arial" pitchFamily="34" charset="0"/>
                        <a:buChar char="•"/>
                      </a:pPr>
                      <a:r>
                        <a:rPr lang="en-US" sz="1600" baseline="0" dirty="0" smtClean="0"/>
                        <a:t>Object / Relational issues</a:t>
                      </a:r>
                      <a:endParaRPr lang="en-US" sz="1600" dirty="0"/>
                    </a:p>
                  </a:txBody>
                  <a:tcPr>
                    <a:lnB w="12700" cap="flat" cmpd="sng" algn="ctr">
                      <a:solidFill>
                        <a:schemeClr val="bg2">
                          <a:lumMod val="75000"/>
                        </a:schemeClr>
                      </a:solidFill>
                      <a:prstDash val="solid"/>
                      <a:round/>
                      <a:headEnd type="none" w="med" len="med"/>
                      <a:tailEnd type="none" w="med" len="med"/>
                    </a:lnB>
                  </a:tcPr>
                </a:tc>
              </a:tr>
              <a:tr h="558354">
                <a:tc>
                  <a:txBody>
                    <a:bodyPr/>
                    <a:lstStyle/>
                    <a:p>
                      <a:r>
                        <a:rPr lang="en-US" sz="1600" dirty="0" smtClean="0"/>
                        <a:t>2NF</a:t>
                      </a:r>
                      <a:r>
                        <a:rPr lang="en-US" sz="1600" baseline="0" dirty="0" smtClean="0"/>
                        <a:t> - </a:t>
                      </a:r>
                      <a:r>
                        <a:rPr lang="en-US" sz="1600" dirty="0" smtClean="0"/>
                        <a:t>5NF</a:t>
                      </a:r>
                      <a:endParaRPr lang="en-US" sz="1600" dirty="0"/>
                    </a:p>
                  </a:txBody>
                  <a:tcP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tcPr>
                </a:tc>
                <a:tc>
                  <a:txBody>
                    <a:bodyPr/>
                    <a:lstStyle/>
                    <a:p>
                      <a:pPr marL="228600" indent="-228600" rtl="0">
                        <a:buFont typeface="Arial" pitchFamily="34" charset="0"/>
                        <a:buChar char="•"/>
                      </a:pPr>
                      <a:r>
                        <a:rPr lang="en-US" sz="1600" dirty="0" smtClean="0"/>
                        <a:t>Minimize redundancy </a:t>
                      </a:r>
                      <a:r>
                        <a:rPr lang="en-US" sz="1600" kern="1200" baseline="0" dirty="0" smtClean="0">
                          <a:solidFill>
                            <a:schemeClr val="tx1"/>
                          </a:solidFill>
                          <a:latin typeface="+mn-lt"/>
                          <a:ea typeface="+mn-ea"/>
                          <a:cs typeface="+mn-cs"/>
                          <a:sym typeface="Wingdings"/>
                        </a:rPr>
                        <a:t></a:t>
                      </a:r>
                      <a:br>
                        <a:rPr lang="en-US" sz="1600" kern="1200" baseline="0" dirty="0" smtClean="0">
                          <a:solidFill>
                            <a:schemeClr val="tx1"/>
                          </a:solidFill>
                          <a:latin typeface="+mn-lt"/>
                          <a:ea typeface="+mn-ea"/>
                          <a:cs typeface="+mn-cs"/>
                          <a:sym typeface="Wingdings"/>
                        </a:rPr>
                      </a:br>
                      <a:r>
                        <a:rPr lang="en-US" sz="1600" kern="1200" baseline="0" dirty="0" smtClean="0">
                          <a:solidFill>
                            <a:schemeClr val="tx1"/>
                          </a:solidFill>
                          <a:latin typeface="+mn-lt"/>
                          <a:ea typeface="+mn-ea"/>
                          <a:cs typeface="+mn-cs"/>
                          <a:sym typeface="Wingdings"/>
                        </a:rPr>
                        <a:t>Avoid data anomalies</a:t>
                      </a:r>
                    </a:p>
                  </a:txBody>
                  <a:tcP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tcPr>
                </a:tc>
              </a:tr>
              <a:tr h="558354">
                <a:tc>
                  <a:txBody>
                    <a:bodyPr/>
                    <a:lstStyle/>
                    <a:p>
                      <a:r>
                        <a:rPr lang="en-US" sz="1600" dirty="0" smtClean="0"/>
                        <a:t>6NF</a:t>
                      </a:r>
                      <a:endParaRPr lang="en-US" sz="1600" dirty="0"/>
                    </a:p>
                  </a:txBody>
                  <a:tcP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tcPr>
                </a:tc>
                <a:tc>
                  <a:txBody>
                    <a:bodyPr/>
                    <a:lstStyle/>
                    <a:p>
                      <a:pPr marL="228600" indent="-228600">
                        <a:buFont typeface="Arial" pitchFamily="34" charset="0"/>
                        <a:buChar char="•"/>
                      </a:pPr>
                      <a:r>
                        <a:rPr lang="en-US" sz="1600" dirty="0" smtClean="0"/>
                        <a:t>Spans, sequences</a:t>
                      </a:r>
                      <a:r>
                        <a:rPr lang="en-US" sz="1600" baseline="0" dirty="0" smtClean="0"/>
                        <a:t> of data</a:t>
                      </a:r>
                      <a:br>
                        <a:rPr lang="en-US" sz="1600" baseline="0" dirty="0" smtClean="0"/>
                      </a:br>
                      <a:r>
                        <a:rPr lang="en-US" sz="1600" baseline="0" dirty="0" smtClean="0"/>
                        <a:t>(E.g. data warehousing)</a:t>
                      </a:r>
                      <a:endParaRPr lang="en-US" sz="1600" dirty="0"/>
                    </a:p>
                  </a:txBody>
                  <a:tcP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tcPr>
                </a:tc>
              </a:tr>
              <a:tr h="558354">
                <a:tc>
                  <a:txBody>
                    <a:bodyPr/>
                    <a:lstStyle/>
                    <a:p>
                      <a:r>
                        <a:rPr lang="en-US" sz="1600" dirty="0" smtClean="0"/>
                        <a:t>Orthogonal Design</a:t>
                      </a:r>
                      <a:endParaRPr lang="en-US" sz="1600" dirty="0"/>
                    </a:p>
                  </a:txBody>
                  <a:tcP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tcPr>
                </a:tc>
                <a:tc>
                  <a:txBody>
                    <a:bodyPr/>
                    <a:lstStyle/>
                    <a:p>
                      <a:pPr marL="228600" indent="-228600">
                        <a:buFont typeface="Arial" pitchFamily="34" charset="0"/>
                        <a:buChar char="•"/>
                      </a:pPr>
                      <a:r>
                        <a:rPr lang="en-US" sz="1600" dirty="0" smtClean="0"/>
                        <a:t>Entity classes / sub-classes</a:t>
                      </a:r>
                    </a:p>
                    <a:p>
                      <a:pPr marL="228600" indent="-228600">
                        <a:buFont typeface="Arial" pitchFamily="34" charset="0"/>
                        <a:buChar char="•"/>
                      </a:pPr>
                      <a:r>
                        <a:rPr lang="en-US" sz="1600" dirty="0" smtClean="0"/>
                        <a:t>General</a:t>
                      </a:r>
                      <a:r>
                        <a:rPr lang="en-US" sz="1600" baseline="0" dirty="0" smtClean="0"/>
                        <a:t> abstraction issues</a:t>
                      </a:r>
                      <a:endParaRPr lang="en-US" sz="1600" dirty="0"/>
                    </a:p>
                  </a:txBody>
                  <a:tcP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tcPr>
                </a:tc>
              </a:tr>
              <a:tr h="797649">
                <a:tc>
                  <a:txBody>
                    <a:bodyPr/>
                    <a:lstStyle/>
                    <a:p>
                      <a:r>
                        <a:rPr lang="en-US" sz="1600" dirty="0" smtClean="0"/>
                        <a:t>Set Theory</a:t>
                      </a:r>
                      <a:endParaRPr lang="en-US" sz="1600" dirty="0"/>
                    </a:p>
                  </a:txBody>
                  <a:tcP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tcPr>
                </a:tc>
                <a:tc>
                  <a:txBody>
                    <a:bodyPr/>
                    <a:lstStyle/>
                    <a:p>
                      <a:pPr marL="228600" indent="-228600">
                        <a:buFont typeface="Arial" pitchFamily="34" charset="0"/>
                        <a:buChar char="•"/>
                      </a:pPr>
                      <a:r>
                        <a:rPr lang="en-US" sz="1600" dirty="0" smtClean="0"/>
                        <a:t>Acceptable</a:t>
                      </a:r>
                      <a:r>
                        <a:rPr lang="en-US" sz="1600" baseline="0" dirty="0" smtClean="0"/>
                        <a:t> operations</a:t>
                      </a:r>
                    </a:p>
                    <a:p>
                      <a:pPr marL="228600" indent="-228600">
                        <a:buFont typeface="Arial" pitchFamily="34" charset="0"/>
                        <a:buChar char="•"/>
                      </a:pPr>
                      <a:r>
                        <a:rPr lang="en-US" sz="1600" baseline="0" dirty="0" smtClean="0"/>
                        <a:t>Proper structure</a:t>
                      </a:r>
                    </a:p>
                    <a:p>
                      <a:pPr marL="228600" indent="-228600">
                        <a:buFont typeface="Arial" pitchFamily="34" charset="0"/>
                        <a:buChar char="•"/>
                      </a:pPr>
                      <a:r>
                        <a:rPr lang="en-US" sz="1600" baseline="0" dirty="0" smtClean="0"/>
                        <a:t>Avoid SQL </a:t>
                      </a:r>
                      <a:r>
                        <a:rPr lang="en-US" sz="1600" baseline="0" dirty="0" err="1" smtClean="0"/>
                        <a:t>gotchas</a:t>
                      </a:r>
                      <a:endParaRPr lang="en-US" sz="1600" dirty="0"/>
                    </a:p>
                  </a:txBody>
                  <a:tcP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tcPr>
                </a:tc>
              </a:tr>
              <a:tr h="1036944">
                <a:tc>
                  <a:txBody>
                    <a:bodyPr/>
                    <a:lstStyle/>
                    <a:p>
                      <a:pPr>
                        <a:buFont typeface="Arial" pitchFamily="34" charset="0"/>
                        <a:buNone/>
                      </a:pPr>
                      <a:r>
                        <a:rPr lang="en-US" sz="1600" dirty="0" smtClean="0"/>
                        <a:t>Predicate Logic</a:t>
                      </a:r>
                      <a:endParaRPr lang="en-US" sz="1600" dirty="0"/>
                    </a:p>
                  </a:txBody>
                  <a:tcP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tcPr>
                </a:tc>
                <a:tc>
                  <a:txBody>
                    <a:bodyPr/>
                    <a:lstStyle/>
                    <a:p>
                      <a:pPr marL="228600" indent="-228600">
                        <a:buFont typeface="Arial" pitchFamily="34" charset="0"/>
                        <a:buChar char="•"/>
                      </a:pPr>
                      <a:r>
                        <a:rPr lang="en-US" sz="1600" dirty="0" smtClean="0"/>
                        <a:t>Understanding &amp; documenting the meaning of the database</a:t>
                      </a:r>
                    </a:p>
                    <a:p>
                      <a:pPr marL="228600" indent="-228600">
                        <a:buFont typeface="Arial" pitchFamily="34" charset="0"/>
                        <a:buChar char="•"/>
                      </a:pPr>
                      <a:r>
                        <a:rPr lang="en-US" sz="1600" dirty="0" smtClean="0"/>
                        <a:t>Identifying normalization issues</a:t>
                      </a:r>
                      <a:endParaRPr lang="en-US" sz="1600" dirty="0"/>
                    </a:p>
                  </a:txBody>
                  <a:tcP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prstGeom prst="rect">
            <a:avLst/>
          </a:prstGeom>
        </p:spPr>
        <p:txBody>
          <a:bodyPr>
            <a:normAutofit lnSpcReduction="10000"/>
          </a:bodyPr>
          <a:lstStyle/>
          <a:p>
            <a:r>
              <a:rPr lang="en-US" dirty="0" smtClean="0"/>
              <a:t>Relational “theory”</a:t>
            </a:r>
          </a:p>
          <a:p>
            <a:r>
              <a:rPr lang="en-US" dirty="0" smtClean="0"/>
              <a:t>“Just” theory?</a:t>
            </a:r>
          </a:p>
          <a:p>
            <a:endParaRPr lang="en-US" dirty="0" smtClean="0"/>
          </a:p>
          <a:p>
            <a:r>
              <a:rPr lang="en-US" i="1" dirty="0" smtClean="0"/>
              <a:t>“Database management is a field in which, in contrast to some other fields within the computing discipline, there is some solid theory. We know the value of that theory; we know the benefits that accrue if we follow that theory. We also know there are costs associated with not following that theory...”</a:t>
            </a:r>
            <a:br>
              <a:rPr lang="en-US" i="1" dirty="0" smtClean="0"/>
            </a:br>
            <a:r>
              <a:rPr lang="en-US" i="1" dirty="0" smtClean="0"/>
              <a:t>				</a:t>
            </a:r>
            <a:r>
              <a:rPr lang="en-US" sz="2200" i="1" dirty="0" smtClean="0"/>
              <a:t>— [Date06b, p. 18]</a:t>
            </a:r>
            <a:endParaRPr lang="en-US" i="1" dirty="0"/>
          </a:p>
        </p:txBody>
      </p:sp>
      <p:sp>
        <p:nvSpPr>
          <p:cNvPr id="4" name="Title 3"/>
          <p:cNvSpPr>
            <a:spLocks noGrp="1"/>
          </p:cNvSpPr>
          <p:nvPr>
            <p:ph type="title"/>
          </p:nvPr>
        </p:nvSpPr>
        <p:spPr/>
        <p:txBody>
          <a:bodyPr/>
          <a:lstStyle/>
          <a:p>
            <a:r>
              <a:rPr lang="en-US" dirty="0" smtClean="0"/>
              <a:t>Set Theory and Predicate Logic</a:t>
            </a:r>
            <a:endParaRPr lang="en-US" dirty="0"/>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solidFill>
                  <a:schemeClr val="accent4">
                    <a:lumMod val="75000"/>
                  </a:schemeClr>
                </a:solidFill>
              </a:rPr>
              <a:t>Type:</a:t>
            </a:r>
            <a:r>
              <a:rPr lang="en-US" smtClean="0"/>
              <a:t> conceptual pool</a:t>
            </a:r>
            <a:r>
              <a:rPr lang="en-US" baseline="0" smtClean="0"/>
              <a:t> of interchangeable values.</a:t>
            </a:r>
          </a:p>
          <a:p>
            <a:pPr lvl="0"/>
            <a:r>
              <a:rPr lang="en-US" baseline="0" smtClean="0">
                <a:solidFill>
                  <a:schemeClr val="accent4">
                    <a:lumMod val="75000"/>
                  </a:schemeClr>
                </a:solidFill>
              </a:rPr>
              <a:t>Value:</a:t>
            </a:r>
            <a:r>
              <a:rPr lang="en-US" baseline="0" smtClean="0"/>
              <a:t> the actual thing.</a:t>
            </a:r>
          </a:p>
          <a:p>
            <a:pPr lvl="0"/>
            <a:r>
              <a:rPr lang="en-US" baseline="0" smtClean="0">
                <a:solidFill>
                  <a:schemeClr val="accent4">
                    <a:lumMod val="75000"/>
                  </a:schemeClr>
                </a:solidFill>
              </a:rPr>
              <a:t>Variable:</a:t>
            </a:r>
            <a:r>
              <a:rPr lang="en-US" baseline="0" smtClean="0"/>
              <a:t> a token or placeholder, of a </a:t>
            </a:r>
            <a:r>
              <a:rPr lang="en-US" i="1" baseline="0" smtClean="0"/>
              <a:t>specific type</a:t>
            </a:r>
            <a:r>
              <a:rPr lang="en-US" i="0" baseline="0" smtClean="0"/>
              <a:t>, which can take on different values over time.</a:t>
            </a:r>
          </a:p>
          <a:p>
            <a:pPr lvl="0"/>
            <a:r>
              <a:rPr lang="en-US" smtClean="0">
                <a:solidFill>
                  <a:schemeClr val="accent4">
                    <a:lumMod val="75000"/>
                  </a:schemeClr>
                </a:solidFill>
              </a:rPr>
              <a:t>Encoding:</a:t>
            </a:r>
            <a:r>
              <a:rPr lang="en-US" smtClean="0"/>
              <a:t> the physical format of some typed value to meet some need. Multiple encodings can exist for the same value.</a:t>
            </a:r>
            <a:endParaRPr lang="en-US" dirty="0"/>
          </a:p>
        </p:txBody>
      </p:sp>
      <p:sp>
        <p:nvSpPr>
          <p:cNvPr id="4" name="Slide Number Placeholder 3"/>
          <p:cNvSpPr>
            <a:spLocks noGrp="1"/>
          </p:cNvSpPr>
          <p:nvPr>
            <p:ph type="sldNum" sz="quarter" idx="12"/>
          </p:nvPr>
        </p:nvSpPr>
        <p:spPr>
          <a:prstGeom prst="rect">
            <a:avLst/>
          </a:prstGeom>
        </p:spPr>
        <p:txBody>
          <a:bodyPr/>
          <a:lstStyle/>
          <a:p>
            <a:fld id="{B2FB18EB-C87E-40CA-9294-E77A83929D1D}" type="slidenum">
              <a:rPr lang="en-US" smtClean="0"/>
              <a:pPr/>
              <a:t>65</a:t>
            </a:fld>
            <a:endParaRPr lang="en-US" dirty="0"/>
          </a:p>
        </p:txBody>
      </p:sp>
      <p:sp>
        <p:nvSpPr>
          <p:cNvPr id="2" name="Title 1"/>
          <p:cNvSpPr>
            <a:spLocks noGrp="1"/>
          </p:cNvSpPr>
          <p:nvPr>
            <p:ph type="title"/>
          </p:nvPr>
        </p:nvSpPr>
        <p:spPr/>
        <p:txBody>
          <a:bodyPr>
            <a:normAutofit fontScale="90000"/>
          </a:bodyPr>
          <a:lstStyle/>
          <a:p>
            <a:r>
              <a:rPr lang="en-US" smtClean="0"/>
              <a:t>Types, Values, Variables Summary</a:t>
            </a:r>
            <a:endParaRPr lang="en-US" dirty="0"/>
          </a:p>
        </p:txBody>
      </p:sp>
      <p:sp>
        <p:nvSpPr>
          <p:cNvPr id="5" name="Footer Placeholder 4"/>
          <p:cNvSpPr>
            <a:spLocks noGrp="1"/>
          </p:cNvSpPr>
          <p:nvPr>
            <p:ph type="ftr" sz="quarter" idx="3"/>
          </p:nvPr>
        </p:nvSpPr>
        <p:spPr/>
        <p:txBody>
          <a:bodyPr/>
          <a:lstStyle/>
          <a:p>
            <a:r>
              <a:rPr lang="en-US" smtClean="0"/>
              <a:t>© 2008 Eric M. Wilson — ewilson@datazulu.com</a:t>
            </a:r>
            <a:endParaRPr lang="en-US" dirty="0"/>
          </a:p>
        </p:txBody>
      </p: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r>
              <a:rPr lang="en-US" dirty="0" smtClean="0"/>
              <a:t>What operations?</a:t>
            </a:r>
          </a:p>
          <a:p>
            <a:endParaRPr lang="en-US" dirty="0" smtClean="0"/>
          </a:p>
          <a:p>
            <a:endParaRPr lang="en-US" dirty="0" smtClean="0"/>
          </a:p>
          <a:p>
            <a:endParaRPr lang="en-US" dirty="0" smtClean="0"/>
          </a:p>
          <a:p>
            <a:endParaRPr lang="en-US" dirty="0" smtClean="0"/>
          </a:p>
          <a:p>
            <a:r>
              <a:rPr lang="en-US" dirty="0" smtClean="0"/>
              <a:t>Are all values interchangeable?</a:t>
            </a:r>
          </a:p>
          <a:p>
            <a:pPr lvl="1"/>
            <a:r>
              <a:rPr lang="en-US" dirty="0" smtClean="0"/>
              <a:t>That is, they are of the same “type” or domain.</a:t>
            </a:r>
          </a:p>
          <a:p>
            <a:pPr lvl="1"/>
            <a:r>
              <a:rPr lang="en-US" dirty="0" smtClean="0"/>
              <a:t>Do you have any overloads?</a:t>
            </a:r>
          </a:p>
          <a:p>
            <a:pPr lvl="1"/>
            <a:endParaRPr lang="en-US" dirty="0" smtClean="0"/>
          </a:p>
          <a:p>
            <a:pPr lvl="1"/>
            <a:endParaRPr lang="en-US" dirty="0" smtClean="0"/>
          </a:p>
          <a:p>
            <a:endParaRPr lang="en-US" dirty="0" smtClean="0"/>
          </a:p>
          <a:p>
            <a:r>
              <a:rPr lang="en-US" dirty="0" smtClean="0"/>
              <a:t>Can you accomplish all required data manipulation with </a:t>
            </a:r>
            <a:r>
              <a:rPr lang="en-US" dirty="0" smtClean="0">
                <a:solidFill>
                  <a:schemeClr val="accent3">
                    <a:lumMod val="40000"/>
                    <a:lumOff val="60000"/>
                  </a:schemeClr>
                </a:solidFill>
              </a:rPr>
              <a:t>only</a:t>
            </a:r>
            <a:r>
              <a:rPr lang="en-US" dirty="0" smtClean="0"/>
              <a:t> relational operations?</a:t>
            </a:r>
            <a:endParaRPr lang="en-US" dirty="0"/>
          </a:p>
        </p:txBody>
      </p:sp>
      <p:sp>
        <p:nvSpPr>
          <p:cNvPr id="7" name="Slide Number Placeholder 6"/>
          <p:cNvSpPr>
            <a:spLocks noGrp="1"/>
          </p:cNvSpPr>
          <p:nvPr>
            <p:ph type="sldNum" sz="quarter" idx="12"/>
          </p:nvPr>
        </p:nvSpPr>
        <p:spPr>
          <a:prstGeom prst="rect">
            <a:avLst/>
          </a:prstGeom>
        </p:spPr>
        <p:txBody>
          <a:bodyPr/>
          <a:lstStyle/>
          <a:p>
            <a:fld id="{B2FB18EB-C87E-40CA-9294-E77A83929D1D}" type="slidenum">
              <a:rPr lang="en-US" smtClean="0"/>
              <a:pPr/>
              <a:t>66</a:t>
            </a:fld>
            <a:endParaRPr lang="en-US" dirty="0"/>
          </a:p>
        </p:txBody>
      </p:sp>
      <p:sp>
        <p:nvSpPr>
          <p:cNvPr id="2" name="Title 1"/>
          <p:cNvSpPr>
            <a:spLocks noGrp="1"/>
          </p:cNvSpPr>
          <p:nvPr>
            <p:ph type="title"/>
          </p:nvPr>
        </p:nvSpPr>
        <p:spPr/>
        <p:txBody>
          <a:bodyPr/>
          <a:lstStyle/>
          <a:p>
            <a:r>
              <a:rPr lang="en-US" dirty="0" smtClean="0"/>
              <a:t>Is It In 1NF?</a:t>
            </a:r>
            <a:endParaRPr lang="en-US" dirty="0"/>
          </a:p>
        </p:txBody>
      </p:sp>
      <p:sp>
        <p:nvSpPr>
          <p:cNvPr id="8" name="Footer Placeholder 7"/>
          <p:cNvSpPr>
            <a:spLocks noGrp="1"/>
          </p:cNvSpPr>
          <p:nvPr>
            <p:ph type="ftr" sz="quarter" idx="3"/>
          </p:nvPr>
        </p:nvSpPr>
        <p:spPr/>
        <p:txBody>
          <a:bodyPr/>
          <a:lstStyle/>
          <a:p>
            <a:r>
              <a:rPr lang="en-US" smtClean="0"/>
              <a:t>© 2008 Eric M. Wilson — ewilson@datazulu.com</a:t>
            </a:r>
            <a:endParaRPr lang="en-US" dirty="0"/>
          </a:p>
        </p:txBody>
      </p:sp>
      <p:sp>
        <p:nvSpPr>
          <p:cNvPr id="4" name="TextBox 3"/>
          <p:cNvSpPr txBox="1"/>
          <p:nvPr/>
        </p:nvSpPr>
        <p:spPr>
          <a:xfrm>
            <a:off x="1295400" y="1828800"/>
            <a:ext cx="3505200" cy="373796"/>
          </a:xfrm>
          <a:prstGeom prst="rect">
            <a:avLst/>
          </a:prstGeom>
          <a:solidFill>
            <a:schemeClr val="tx1"/>
          </a:solidFill>
          <a:ln w="6350">
            <a:solidFill>
              <a:schemeClr val="accent1"/>
            </a:solidFill>
          </a:ln>
          <a:effectLst/>
        </p:spPr>
        <p:txBody>
          <a:bodyPr wrap="square" lIns="182880" tIns="91440" rIns="182880" bIns="91440" rtlCol="0" anchor="ctr" anchorCtr="0">
            <a:normAutofit fontScale="92500" lnSpcReduction="20000"/>
          </a:bodyPr>
          <a:lstStyle/>
          <a:p>
            <a:r>
              <a:rPr lang="en-US" sz="1600" dirty="0" smtClean="0">
                <a:solidFill>
                  <a:srgbClr val="0000FF"/>
                </a:solidFill>
                <a:latin typeface="Consolas"/>
              </a:rPr>
              <a:t>WHERE</a:t>
            </a:r>
            <a:r>
              <a:rPr lang="en-US" sz="1600" dirty="0" smtClean="0">
                <a:solidFill>
                  <a:srgbClr val="000000"/>
                </a:solidFill>
                <a:latin typeface="Consolas"/>
              </a:rPr>
              <a:t> </a:t>
            </a:r>
            <a:r>
              <a:rPr lang="en-US" sz="1600" dirty="0" smtClean="0">
                <a:solidFill>
                  <a:srgbClr val="0000FF"/>
                </a:solidFill>
                <a:latin typeface="Consolas"/>
              </a:rPr>
              <a:t>left</a:t>
            </a:r>
            <a:r>
              <a:rPr lang="en-US" sz="1600" dirty="0" smtClean="0">
                <a:solidFill>
                  <a:srgbClr val="000000"/>
                </a:solidFill>
                <a:latin typeface="Consolas"/>
              </a:rPr>
              <a:t>(LastName,</a:t>
            </a:r>
            <a:r>
              <a:rPr lang="en-US" sz="1600" dirty="0" smtClean="0">
                <a:solidFill>
                  <a:srgbClr val="308B3E"/>
                </a:solidFill>
                <a:latin typeface="Consolas"/>
              </a:rPr>
              <a:t>1</a:t>
            </a:r>
            <a:r>
              <a:rPr lang="en-US" sz="1600" dirty="0" smtClean="0">
                <a:solidFill>
                  <a:srgbClr val="000000"/>
                </a:solidFill>
                <a:latin typeface="Consolas"/>
              </a:rPr>
              <a:t>) = </a:t>
            </a:r>
            <a:r>
              <a:rPr lang="en-US" sz="1600" dirty="0" smtClean="0">
                <a:solidFill>
                  <a:srgbClr val="DD6F00"/>
                </a:solidFill>
                <a:latin typeface="Consolas"/>
              </a:rPr>
              <a:t>'B'</a:t>
            </a:r>
            <a:r>
              <a:rPr lang="en-US" sz="1600" dirty="0" smtClean="0">
                <a:solidFill>
                  <a:srgbClr val="000000"/>
                </a:solidFill>
                <a:latin typeface="Consolas"/>
              </a:rPr>
              <a:t>;</a:t>
            </a:r>
          </a:p>
        </p:txBody>
      </p:sp>
      <p:sp>
        <p:nvSpPr>
          <p:cNvPr id="5" name="TextBox 4"/>
          <p:cNvSpPr txBox="1"/>
          <p:nvPr/>
        </p:nvSpPr>
        <p:spPr>
          <a:xfrm>
            <a:off x="1295400" y="2286000"/>
            <a:ext cx="6400800" cy="838200"/>
          </a:xfrm>
          <a:prstGeom prst="rect">
            <a:avLst/>
          </a:prstGeom>
          <a:solidFill>
            <a:schemeClr val="tx1"/>
          </a:solidFill>
          <a:ln w="6350">
            <a:solidFill>
              <a:schemeClr val="accent1"/>
            </a:solidFill>
          </a:ln>
          <a:effectLst/>
        </p:spPr>
        <p:txBody>
          <a:bodyPr wrap="square" lIns="182880" tIns="91440" rIns="182880" bIns="91440" rtlCol="0" anchor="ctr" anchorCtr="0">
            <a:normAutofit fontScale="85000" lnSpcReduction="10000"/>
          </a:bodyPr>
          <a:lstStyle/>
          <a:p>
            <a:r>
              <a:rPr lang="en-US" sz="1600" dirty="0" smtClean="0">
                <a:solidFill>
                  <a:srgbClr val="0000FF"/>
                </a:solidFill>
                <a:latin typeface="Consolas"/>
              </a:rPr>
              <a:t>FROM</a:t>
            </a:r>
            <a:r>
              <a:rPr lang="en-US" sz="1600" dirty="0" smtClean="0">
                <a:solidFill>
                  <a:srgbClr val="000000"/>
                </a:solidFill>
                <a:latin typeface="Consolas"/>
              </a:rPr>
              <a:t> </a:t>
            </a:r>
            <a:r>
              <a:rPr lang="en-US" sz="1600" dirty="0" err="1" smtClean="0">
                <a:solidFill>
                  <a:srgbClr val="000000"/>
                </a:solidFill>
                <a:latin typeface="Consolas"/>
              </a:rPr>
              <a:t>dbo.Employee</a:t>
            </a:r>
            <a:r>
              <a:rPr lang="en-US" sz="1600" dirty="0" smtClean="0">
                <a:solidFill>
                  <a:srgbClr val="000000"/>
                </a:solidFill>
                <a:latin typeface="Consolas"/>
              </a:rPr>
              <a:t> E</a:t>
            </a:r>
            <a:br>
              <a:rPr lang="en-US" sz="1600" dirty="0" smtClean="0">
                <a:solidFill>
                  <a:srgbClr val="000000"/>
                </a:solidFill>
                <a:latin typeface="Consolas"/>
              </a:rPr>
            </a:br>
            <a:r>
              <a:rPr lang="en-US" sz="1600" dirty="0" smtClean="0">
                <a:solidFill>
                  <a:srgbClr val="000000"/>
                </a:solidFill>
                <a:latin typeface="Consolas"/>
              </a:rPr>
              <a:t>  </a:t>
            </a:r>
            <a:r>
              <a:rPr lang="en-US" sz="1600" dirty="0" smtClean="0">
                <a:solidFill>
                  <a:srgbClr val="0000FF"/>
                </a:solidFill>
                <a:latin typeface="Consolas"/>
              </a:rPr>
              <a:t>INNER</a:t>
            </a:r>
            <a:r>
              <a:rPr lang="en-US" sz="1600" dirty="0" smtClean="0">
                <a:solidFill>
                  <a:srgbClr val="000000"/>
                </a:solidFill>
                <a:latin typeface="Consolas"/>
              </a:rPr>
              <a:t> </a:t>
            </a:r>
            <a:r>
              <a:rPr lang="en-US" sz="1600" dirty="0" smtClean="0">
                <a:solidFill>
                  <a:srgbClr val="0000FF"/>
                </a:solidFill>
                <a:latin typeface="Consolas"/>
              </a:rPr>
              <a:t>JOIN</a:t>
            </a:r>
            <a:r>
              <a:rPr lang="en-US" sz="1600" dirty="0" smtClean="0">
                <a:solidFill>
                  <a:srgbClr val="000000"/>
                </a:solidFill>
                <a:latin typeface="Consolas"/>
              </a:rPr>
              <a:t> </a:t>
            </a:r>
            <a:r>
              <a:rPr lang="en-US" sz="1600" dirty="0" err="1" smtClean="0">
                <a:solidFill>
                  <a:srgbClr val="000000"/>
                </a:solidFill>
                <a:latin typeface="Consolas"/>
              </a:rPr>
              <a:t>dbo.Department</a:t>
            </a:r>
            <a:r>
              <a:rPr lang="en-US" sz="1600" dirty="0" smtClean="0">
                <a:solidFill>
                  <a:srgbClr val="000000"/>
                </a:solidFill>
                <a:latin typeface="Consolas"/>
              </a:rPr>
              <a:t> D</a:t>
            </a:r>
            <a:br>
              <a:rPr lang="en-US" sz="1600" dirty="0" smtClean="0">
                <a:solidFill>
                  <a:srgbClr val="000000"/>
                </a:solidFill>
                <a:latin typeface="Consolas"/>
              </a:rPr>
            </a:br>
            <a:r>
              <a:rPr lang="en-US" sz="1600" dirty="0" smtClean="0">
                <a:solidFill>
                  <a:srgbClr val="000000"/>
                </a:solidFill>
                <a:latin typeface="Consolas"/>
              </a:rPr>
              <a:t>     </a:t>
            </a:r>
            <a:r>
              <a:rPr lang="en-US" sz="1600" dirty="0" smtClean="0">
                <a:solidFill>
                  <a:srgbClr val="0000FF"/>
                </a:solidFill>
                <a:latin typeface="Consolas"/>
              </a:rPr>
              <a:t>on</a:t>
            </a:r>
            <a:r>
              <a:rPr lang="en-US" sz="1600" dirty="0" smtClean="0">
                <a:solidFill>
                  <a:srgbClr val="000000"/>
                </a:solidFill>
                <a:latin typeface="Consolas"/>
              </a:rPr>
              <a:t> (</a:t>
            </a:r>
            <a:r>
              <a:rPr lang="en-US" sz="1600" dirty="0" smtClean="0">
                <a:solidFill>
                  <a:srgbClr val="0000FF"/>
                </a:solidFill>
                <a:latin typeface="Consolas"/>
              </a:rPr>
              <a:t>substring</a:t>
            </a:r>
            <a:r>
              <a:rPr lang="en-US" sz="1600" dirty="0" smtClean="0">
                <a:solidFill>
                  <a:srgbClr val="000000"/>
                </a:solidFill>
                <a:latin typeface="Consolas"/>
              </a:rPr>
              <a:t>(E.EmployeeID,</a:t>
            </a:r>
            <a:r>
              <a:rPr lang="en-US" sz="1600" dirty="0" smtClean="0">
                <a:solidFill>
                  <a:srgbClr val="308B3E"/>
                </a:solidFill>
                <a:latin typeface="Consolas"/>
              </a:rPr>
              <a:t>3</a:t>
            </a:r>
            <a:r>
              <a:rPr lang="en-US" sz="1600" dirty="0" smtClean="0">
                <a:solidFill>
                  <a:srgbClr val="000000"/>
                </a:solidFill>
                <a:latin typeface="Consolas"/>
              </a:rPr>
              <a:t>,</a:t>
            </a:r>
            <a:r>
              <a:rPr lang="en-US" sz="1600" dirty="0" smtClean="0">
                <a:solidFill>
                  <a:srgbClr val="308B3E"/>
                </a:solidFill>
                <a:latin typeface="Consolas"/>
              </a:rPr>
              <a:t>5</a:t>
            </a:r>
            <a:r>
              <a:rPr lang="en-US" sz="1600" dirty="0" smtClean="0">
                <a:solidFill>
                  <a:srgbClr val="000000"/>
                </a:solidFill>
                <a:latin typeface="Consolas"/>
              </a:rPr>
              <a:t>) = </a:t>
            </a:r>
            <a:r>
              <a:rPr lang="en-US" sz="1600" dirty="0" err="1" smtClean="0">
                <a:solidFill>
                  <a:srgbClr val="000000"/>
                </a:solidFill>
                <a:latin typeface="Consolas"/>
              </a:rPr>
              <a:t>D.DepartmentNumber</a:t>
            </a:r>
            <a:r>
              <a:rPr lang="en-US" sz="1600" dirty="0" smtClean="0">
                <a:solidFill>
                  <a:srgbClr val="000000"/>
                </a:solidFill>
                <a:latin typeface="Consolas"/>
              </a:rPr>
              <a:t>)</a:t>
            </a:r>
          </a:p>
        </p:txBody>
      </p:sp>
      <p:sp>
        <p:nvSpPr>
          <p:cNvPr id="6" name="TextBox 5"/>
          <p:cNvSpPr txBox="1"/>
          <p:nvPr/>
        </p:nvSpPr>
        <p:spPr>
          <a:xfrm>
            <a:off x="1295400" y="4267200"/>
            <a:ext cx="5867400" cy="838200"/>
          </a:xfrm>
          <a:prstGeom prst="rect">
            <a:avLst/>
          </a:prstGeom>
          <a:solidFill>
            <a:schemeClr val="tx1"/>
          </a:solidFill>
          <a:ln w="6350">
            <a:solidFill>
              <a:schemeClr val="accent1"/>
            </a:solidFill>
          </a:ln>
          <a:effectLst/>
        </p:spPr>
        <p:txBody>
          <a:bodyPr wrap="square" lIns="182880" tIns="91440" rIns="182880" bIns="91440" rtlCol="0" anchor="ctr" anchorCtr="0">
            <a:normAutofit/>
          </a:bodyPr>
          <a:lstStyle/>
          <a:p>
            <a:r>
              <a:rPr lang="en-US" sz="1200" dirty="0" smtClean="0">
                <a:solidFill>
                  <a:srgbClr val="0000FF"/>
                </a:solidFill>
                <a:latin typeface="Consolas"/>
              </a:rPr>
              <a:t>SELECT</a:t>
            </a:r>
            <a:r>
              <a:rPr lang="en-US" sz="1200" dirty="0" smtClean="0">
                <a:solidFill>
                  <a:srgbClr val="000000"/>
                </a:solidFill>
                <a:latin typeface="Consolas"/>
              </a:rPr>
              <a:t> </a:t>
            </a:r>
            <a:r>
              <a:rPr lang="en-US" sz="1200" dirty="0" smtClean="0">
                <a:solidFill>
                  <a:srgbClr val="0000FF"/>
                </a:solidFill>
                <a:latin typeface="Consolas"/>
              </a:rPr>
              <a:t>case</a:t>
            </a:r>
            <a:r>
              <a:rPr lang="en-US" sz="1200" dirty="0" smtClean="0">
                <a:solidFill>
                  <a:srgbClr val="000000"/>
                </a:solidFill>
                <a:latin typeface="Consolas"/>
              </a:rPr>
              <a:t> </a:t>
            </a:r>
            <a:r>
              <a:rPr lang="en-US" sz="1200" dirty="0" smtClean="0">
                <a:solidFill>
                  <a:srgbClr val="0000FF"/>
                </a:solidFill>
                <a:latin typeface="Consolas"/>
              </a:rPr>
              <a:t>when</a:t>
            </a:r>
            <a:r>
              <a:rPr lang="en-US" sz="1200" dirty="0" smtClean="0">
                <a:solidFill>
                  <a:srgbClr val="000000"/>
                </a:solidFill>
                <a:latin typeface="Consolas"/>
              </a:rPr>
              <a:t> Type=</a:t>
            </a:r>
            <a:r>
              <a:rPr lang="en-US" sz="1200" dirty="0" smtClean="0">
                <a:solidFill>
                  <a:srgbClr val="DD6F00"/>
                </a:solidFill>
                <a:latin typeface="Consolas"/>
              </a:rPr>
              <a:t>'book'</a:t>
            </a:r>
            <a:r>
              <a:rPr lang="en-US" sz="1200" dirty="0" smtClean="0">
                <a:solidFill>
                  <a:srgbClr val="000000"/>
                </a:solidFill>
                <a:latin typeface="Consolas"/>
              </a:rPr>
              <a:t> </a:t>
            </a:r>
            <a:r>
              <a:rPr lang="en-US" sz="1200" dirty="0" smtClean="0">
                <a:solidFill>
                  <a:srgbClr val="0000FF"/>
                </a:solidFill>
                <a:latin typeface="Consolas"/>
              </a:rPr>
              <a:t>then</a:t>
            </a:r>
            <a:r>
              <a:rPr lang="en-US" sz="1200" dirty="0" smtClean="0">
                <a:solidFill>
                  <a:srgbClr val="000000"/>
                </a:solidFill>
                <a:latin typeface="Consolas"/>
              </a:rPr>
              <a:t> Creator </a:t>
            </a:r>
            <a:r>
              <a:rPr lang="en-US" sz="1200" dirty="0" smtClean="0">
                <a:solidFill>
                  <a:srgbClr val="0000FF"/>
                </a:solidFill>
                <a:latin typeface="Consolas"/>
              </a:rPr>
              <a:t>else</a:t>
            </a:r>
            <a:r>
              <a:rPr lang="en-US" sz="1200" dirty="0" smtClean="0">
                <a:solidFill>
                  <a:srgbClr val="000000"/>
                </a:solidFill>
                <a:latin typeface="Consolas"/>
              </a:rPr>
              <a:t> </a:t>
            </a:r>
            <a:r>
              <a:rPr lang="en-US" sz="1200" dirty="0" smtClean="0">
                <a:solidFill>
                  <a:srgbClr val="0000FF"/>
                </a:solidFill>
                <a:latin typeface="Consolas"/>
              </a:rPr>
              <a:t>NULL</a:t>
            </a:r>
            <a:r>
              <a:rPr lang="en-US" sz="1200" dirty="0" smtClean="0">
                <a:solidFill>
                  <a:srgbClr val="000000"/>
                </a:solidFill>
                <a:latin typeface="Consolas"/>
              </a:rPr>
              <a:t> </a:t>
            </a:r>
            <a:r>
              <a:rPr lang="en-US" sz="1200" dirty="0" smtClean="0">
                <a:solidFill>
                  <a:srgbClr val="0000FF"/>
                </a:solidFill>
                <a:latin typeface="Consolas"/>
              </a:rPr>
              <a:t>as</a:t>
            </a:r>
            <a:r>
              <a:rPr lang="en-US" sz="1200" dirty="0" smtClean="0">
                <a:solidFill>
                  <a:srgbClr val="000000"/>
                </a:solidFill>
                <a:latin typeface="Consolas"/>
              </a:rPr>
              <a:t> Author</a:t>
            </a:r>
            <a:br>
              <a:rPr lang="en-US" sz="1200" dirty="0" smtClean="0">
                <a:solidFill>
                  <a:srgbClr val="000000"/>
                </a:solidFill>
                <a:latin typeface="Consolas"/>
              </a:rPr>
            </a:br>
            <a:r>
              <a:rPr lang="en-US" sz="1200" dirty="0" smtClean="0">
                <a:solidFill>
                  <a:srgbClr val="000000"/>
                </a:solidFill>
                <a:latin typeface="Consolas"/>
              </a:rPr>
              <a:t>   ,   </a:t>
            </a:r>
            <a:r>
              <a:rPr lang="en-US" sz="1200" dirty="0" smtClean="0">
                <a:solidFill>
                  <a:srgbClr val="0000FF"/>
                </a:solidFill>
                <a:latin typeface="Consolas"/>
              </a:rPr>
              <a:t>case</a:t>
            </a:r>
            <a:r>
              <a:rPr lang="en-US" sz="1200" dirty="0" smtClean="0">
                <a:solidFill>
                  <a:srgbClr val="000000"/>
                </a:solidFill>
                <a:latin typeface="Consolas"/>
              </a:rPr>
              <a:t> </a:t>
            </a:r>
            <a:r>
              <a:rPr lang="en-US" sz="1200" dirty="0" smtClean="0">
                <a:solidFill>
                  <a:srgbClr val="0000FF"/>
                </a:solidFill>
                <a:latin typeface="Consolas"/>
              </a:rPr>
              <a:t>when</a:t>
            </a:r>
            <a:r>
              <a:rPr lang="en-US" sz="1200" dirty="0" smtClean="0">
                <a:solidFill>
                  <a:srgbClr val="000000"/>
                </a:solidFill>
                <a:latin typeface="Consolas"/>
              </a:rPr>
              <a:t> Type=</a:t>
            </a:r>
            <a:r>
              <a:rPr lang="en-US" sz="1200" dirty="0" smtClean="0">
                <a:solidFill>
                  <a:srgbClr val="DD6F00"/>
                </a:solidFill>
                <a:latin typeface="Consolas"/>
              </a:rPr>
              <a:t>'show'</a:t>
            </a:r>
            <a:r>
              <a:rPr lang="en-US" sz="1200" dirty="0" smtClean="0">
                <a:solidFill>
                  <a:srgbClr val="000000"/>
                </a:solidFill>
                <a:latin typeface="Consolas"/>
              </a:rPr>
              <a:t> </a:t>
            </a:r>
            <a:r>
              <a:rPr lang="en-US" sz="1200" dirty="0" smtClean="0">
                <a:solidFill>
                  <a:srgbClr val="0000FF"/>
                </a:solidFill>
                <a:latin typeface="Consolas"/>
              </a:rPr>
              <a:t>then</a:t>
            </a:r>
            <a:r>
              <a:rPr lang="en-US" sz="1200" dirty="0" smtClean="0">
                <a:solidFill>
                  <a:srgbClr val="000000"/>
                </a:solidFill>
                <a:latin typeface="Consolas"/>
              </a:rPr>
              <a:t> Creator </a:t>
            </a:r>
            <a:r>
              <a:rPr lang="en-US" sz="1200" dirty="0" smtClean="0">
                <a:solidFill>
                  <a:srgbClr val="0000FF"/>
                </a:solidFill>
                <a:latin typeface="Consolas"/>
              </a:rPr>
              <a:t>else</a:t>
            </a:r>
            <a:r>
              <a:rPr lang="en-US" sz="1200" dirty="0" smtClean="0">
                <a:solidFill>
                  <a:srgbClr val="000000"/>
                </a:solidFill>
                <a:latin typeface="Consolas"/>
              </a:rPr>
              <a:t> </a:t>
            </a:r>
            <a:r>
              <a:rPr lang="en-US" sz="1200" dirty="0" smtClean="0">
                <a:solidFill>
                  <a:srgbClr val="0000FF"/>
                </a:solidFill>
                <a:latin typeface="Consolas"/>
              </a:rPr>
              <a:t>NULL</a:t>
            </a:r>
            <a:r>
              <a:rPr lang="en-US" sz="1200" dirty="0" smtClean="0">
                <a:solidFill>
                  <a:srgbClr val="000000"/>
                </a:solidFill>
                <a:latin typeface="Consolas"/>
              </a:rPr>
              <a:t> </a:t>
            </a:r>
            <a:r>
              <a:rPr lang="en-US" sz="1200" dirty="0" smtClean="0">
                <a:solidFill>
                  <a:srgbClr val="0000FF"/>
                </a:solidFill>
                <a:latin typeface="Consolas"/>
              </a:rPr>
              <a:t>as</a:t>
            </a:r>
            <a:r>
              <a:rPr lang="en-US" sz="1200" dirty="0" smtClean="0">
                <a:solidFill>
                  <a:srgbClr val="000000"/>
                </a:solidFill>
                <a:latin typeface="Consolas"/>
              </a:rPr>
              <a:t> Producer</a:t>
            </a:r>
            <a:br>
              <a:rPr lang="en-US" sz="1200" dirty="0" smtClean="0">
                <a:solidFill>
                  <a:srgbClr val="000000"/>
                </a:solidFill>
                <a:latin typeface="Consolas"/>
              </a:rPr>
            </a:br>
            <a:r>
              <a:rPr lang="en-US" sz="1200" dirty="0" smtClean="0">
                <a:solidFill>
                  <a:srgbClr val="0000FF"/>
                </a:solidFill>
                <a:latin typeface="Consolas"/>
              </a:rPr>
              <a:t>FROM</a:t>
            </a:r>
            <a:r>
              <a:rPr lang="en-US" sz="1200" dirty="0" smtClean="0">
                <a:solidFill>
                  <a:srgbClr val="000000"/>
                </a:solidFill>
                <a:latin typeface="Consolas"/>
              </a:rPr>
              <a:t> </a:t>
            </a:r>
            <a:r>
              <a:rPr lang="en-US" sz="1200" dirty="0" err="1" smtClean="0">
                <a:solidFill>
                  <a:srgbClr val="000000"/>
                </a:solidFill>
                <a:latin typeface="Consolas"/>
              </a:rPr>
              <a:t>MediaItem</a:t>
            </a:r>
            <a:endParaRPr lang="en-US" sz="1200" dirty="0" smtClean="0">
              <a:solidFill>
                <a:srgbClr val="000000"/>
              </a:solidFill>
              <a:latin typeface="Consolas"/>
            </a:endParaRPr>
          </a:p>
        </p:txBody>
      </p:sp>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smtClean="0"/>
              <a:t>How do you get the values?</a:t>
            </a:r>
          </a:p>
          <a:p>
            <a:pPr lvl="1"/>
            <a:r>
              <a:rPr lang="en-US" dirty="0" err="1" smtClean="0"/>
              <a:t>substr</a:t>
            </a:r>
            <a:r>
              <a:rPr lang="en-US" dirty="0" smtClean="0"/>
              <a:t>()</a:t>
            </a:r>
          </a:p>
          <a:p>
            <a:pPr lvl="1"/>
            <a:r>
              <a:rPr lang="en-US" dirty="0" err="1" smtClean="0"/>
              <a:t>XQuery</a:t>
            </a:r>
            <a:endParaRPr lang="en-US" dirty="0" smtClean="0"/>
          </a:p>
          <a:p>
            <a:pPr lvl="0"/>
            <a:r>
              <a:rPr lang="en-US" dirty="0" smtClean="0"/>
              <a:t>What parts of the values do you need?</a:t>
            </a:r>
          </a:p>
          <a:p>
            <a:pPr lvl="0"/>
            <a:r>
              <a:rPr lang="en-US" dirty="0" smtClean="0"/>
              <a:t>What about storing XML? Arrays?</a:t>
            </a:r>
          </a:p>
          <a:p>
            <a:pPr lvl="0"/>
            <a:r>
              <a:rPr lang="en-US" dirty="0" smtClean="0"/>
              <a:t>What’s wrong with “bit-twiddling”?</a:t>
            </a:r>
          </a:p>
        </p:txBody>
      </p:sp>
      <p:sp>
        <p:nvSpPr>
          <p:cNvPr id="4" name="Slide Number Placeholder 3"/>
          <p:cNvSpPr>
            <a:spLocks noGrp="1"/>
          </p:cNvSpPr>
          <p:nvPr>
            <p:ph type="sldNum" sz="quarter" idx="12"/>
          </p:nvPr>
        </p:nvSpPr>
        <p:spPr>
          <a:prstGeom prst="rect">
            <a:avLst/>
          </a:prstGeom>
        </p:spPr>
        <p:txBody>
          <a:bodyPr/>
          <a:lstStyle/>
          <a:p>
            <a:fld id="{B2FB18EB-C87E-40CA-9294-E77A83929D1D}" type="slidenum">
              <a:rPr lang="en-US" smtClean="0"/>
              <a:pPr/>
              <a:t>67</a:t>
            </a:fld>
            <a:endParaRPr lang="en-US" dirty="0"/>
          </a:p>
        </p:txBody>
      </p:sp>
      <p:sp>
        <p:nvSpPr>
          <p:cNvPr id="2" name="Title 1"/>
          <p:cNvSpPr>
            <a:spLocks noGrp="1"/>
          </p:cNvSpPr>
          <p:nvPr>
            <p:ph type="title"/>
          </p:nvPr>
        </p:nvSpPr>
        <p:spPr/>
        <p:txBody>
          <a:bodyPr/>
          <a:lstStyle/>
          <a:p>
            <a:r>
              <a:rPr lang="en-US" dirty="0" smtClean="0"/>
              <a:t>Is It In</a:t>
            </a:r>
            <a:r>
              <a:rPr lang="en-US" baseline="0" dirty="0" smtClean="0"/>
              <a:t> 1NF? – 2 </a:t>
            </a:r>
            <a:endParaRPr lang="en-US" dirty="0"/>
          </a:p>
        </p:txBody>
      </p:sp>
      <p:sp>
        <p:nvSpPr>
          <p:cNvPr id="5" name="Footer Placeholder 4"/>
          <p:cNvSpPr>
            <a:spLocks noGrp="1"/>
          </p:cNvSpPr>
          <p:nvPr>
            <p:ph type="ftr" sz="quarter" idx="3"/>
          </p:nvPr>
        </p:nvSpPr>
        <p:spPr/>
        <p:txBody>
          <a:bodyPr/>
          <a:lstStyle/>
          <a:p>
            <a:r>
              <a:rPr lang="en-US" smtClean="0"/>
              <a:t>© 2008 Eric M. Wilson — ewilson@datazulu.com</a:t>
            </a:r>
            <a:endParaRPr lang="en-US" dirty="0"/>
          </a:p>
        </p:txBody>
      </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5" name="Rectangle 3"/>
          <p:cNvSpPr>
            <a:spLocks noGrp="1" noChangeArrowheads="1"/>
          </p:cNvSpPr>
          <p:nvPr>
            <p:ph idx="1"/>
          </p:nvPr>
        </p:nvSpPr>
        <p:spPr/>
        <p:txBody>
          <a:bodyPr/>
          <a:lstStyle/>
          <a:p>
            <a:r>
              <a:rPr lang="en-US" dirty="0" smtClean="0"/>
              <a:t>Orders, Products</a:t>
            </a:r>
          </a:p>
          <a:p>
            <a:endParaRPr lang="en-US" dirty="0" smtClean="0"/>
          </a:p>
          <a:p>
            <a:endParaRPr lang="en-US" dirty="0" smtClean="0"/>
          </a:p>
          <a:p>
            <a:endParaRPr lang="en-US" dirty="0" smtClean="0"/>
          </a:p>
          <a:p>
            <a:endParaRPr lang="en-US" dirty="0" smtClean="0"/>
          </a:p>
          <a:p>
            <a:r>
              <a:rPr lang="en-US" dirty="0" smtClean="0"/>
              <a:t>Automation Recipes</a:t>
            </a:r>
          </a:p>
          <a:p>
            <a:r>
              <a:rPr lang="en-US" dirty="0" smtClean="0"/>
              <a:t>Application UI Objects</a:t>
            </a:r>
            <a:endParaRPr lang="en-US" dirty="0"/>
          </a:p>
        </p:txBody>
      </p:sp>
      <p:sp>
        <p:nvSpPr>
          <p:cNvPr id="25" name="Slide Number Placeholder 4"/>
          <p:cNvSpPr>
            <a:spLocks noGrp="1"/>
          </p:cNvSpPr>
          <p:nvPr>
            <p:ph type="sldNum" sz="quarter" idx="12"/>
          </p:nvPr>
        </p:nvSpPr>
        <p:spPr/>
        <p:txBody>
          <a:bodyPr/>
          <a:lstStyle/>
          <a:p>
            <a:fld id="{B48DE562-5C4B-4EBF-A4C4-8BB471EFF82E}" type="slidenum">
              <a:rPr lang="en-US" smtClean="0"/>
              <a:pPr/>
              <a:t>68</a:t>
            </a:fld>
            <a:endParaRPr lang="en-US"/>
          </a:p>
        </p:txBody>
      </p:sp>
      <p:sp>
        <p:nvSpPr>
          <p:cNvPr id="417794" name="Rectangle 2"/>
          <p:cNvSpPr>
            <a:spLocks noGrp="1" noChangeArrowheads="1"/>
          </p:cNvSpPr>
          <p:nvPr>
            <p:ph type="title"/>
          </p:nvPr>
        </p:nvSpPr>
        <p:spPr/>
        <p:txBody>
          <a:bodyPr/>
          <a:lstStyle/>
          <a:p>
            <a:r>
              <a:rPr lang="en-US" smtClean="0"/>
              <a:t>Other Examples</a:t>
            </a:r>
            <a:endParaRPr lang="en-US"/>
          </a:p>
        </p:txBody>
      </p:sp>
      <p:sp>
        <p:nvSpPr>
          <p:cNvPr id="11" name="Footer Placeholder 10"/>
          <p:cNvSpPr>
            <a:spLocks noGrp="1"/>
          </p:cNvSpPr>
          <p:nvPr>
            <p:ph type="ftr" sz="quarter" idx="3"/>
          </p:nvPr>
        </p:nvSpPr>
        <p:spPr/>
        <p:txBody>
          <a:bodyPr/>
          <a:lstStyle/>
          <a:p>
            <a:r>
              <a:rPr lang="en-US" sz="1400" b="1" smtClean="0">
                <a:latin typeface="Garamond" pitchFamily="18" charset="0"/>
              </a:rPr>
              <a:t>XML and Relational Databases </a:t>
            </a:r>
            <a:r>
              <a:rPr lang="en-US" i="1" smtClean="0"/>
              <a:t/>
            </a:r>
            <a:br>
              <a:rPr lang="en-US" i="1" smtClean="0"/>
            </a:br>
            <a:r>
              <a:rPr lang="en-US" sz="800" smtClean="0"/>
              <a:t>© 2008, Eric M. Wilson  </a:t>
            </a:r>
            <a:r>
              <a:rPr lang="en-US" sz="800" smtClean="0">
                <a:sym typeface="Wingdings 2"/>
              </a:rPr>
              <a:t></a:t>
            </a:r>
            <a:r>
              <a:rPr lang="en-US" sz="800" smtClean="0"/>
              <a:t>  ewilson@datazulu.com</a:t>
            </a:r>
            <a:endParaRPr lang="en-US" sz="800" dirty="0"/>
          </a:p>
        </p:txBody>
      </p:sp>
      <p:graphicFrame>
        <p:nvGraphicFramePr>
          <p:cNvPr id="417867" name="Group 75"/>
          <p:cNvGraphicFramePr>
            <a:graphicFrameLocks noGrp="1"/>
          </p:cNvGraphicFramePr>
          <p:nvPr/>
        </p:nvGraphicFramePr>
        <p:xfrm>
          <a:off x="1066800" y="1981200"/>
          <a:ext cx="6858000" cy="1828800"/>
        </p:xfrm>
        <a:graphic>
          <a:graphicData uri="http://schemas.openxmlformats.org/drawingml/2006/table">
            <a:tbl>
              <a:tblPr/>
              <a:tblGrid>
                <a:gridCol w="965200"/>
                <a:gridCol w="820738"/>
                <a:gridCol w="742950"/>
                <a:gridCol w="4329112"/>
              </a:tblGrid>
              <a:tr h="381000">
                <a:tc gridSpan="4">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1800" b="0" i="0" u="none" strike="noStrike" cap="none" normalizeH="0" baseline="0" dirty="0" err="1" smtClean="0">
                          <a:ln>
                            <a:noFill/>
                          </a:ln>
                          <a:solidFill>
                            <a:schemeClr val="bg1"/>
                          </a:solidFill>
                          <a:effectLst/>
                          <a:latin typeface="Calibri" pitchFamily="34" charset="0"/>
                        </a:rPr>
                        <a:t>LineItems</a:t>
                      </a:r>
                      <a:endParaRPr kumimoji="1" lang="en-US" sz="1800" b="0" i="0" u="none" strike="noStrike" cap="none" normalizeH="0" baseline="0" dirty="0" smtClean="0">
                        <a:ln>
                          <a:noFill/>
                        </a:ln>
                        <a:solidFill>
                          <a:schemeClr val="bg1"/>
                        </a:solidFill>
                        <a:effectLst/>
                        <a:latin typeface="Calibri" pitchFamily="34" charset="0"/>
                      </a:endParaRP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2"/>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304800">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1200" b="1" i="0" u="none" strike="noStrike" cap="none" normalizeH="0" baseline="0" smtClean="0">
                          <a:ln>
                            <a:noFill/>
                          </a:ln>
                          <a:solidFill>
                            <a:schemeClr val="tx2"/>
                          </a:solidFill>
                          <a:effectLst/>
                          <a:latin typeface="Calibri" pitchFamily="34" charset="0"/>
                        </a:rPr>
                        <a:t>LineNumber</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28546D"/>
                    </a:solid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1200" b="1" i="0" u="none" strike="noStrike" cap="none" normalizeH="0" baseline="0" smtClean="0">
                          <a:ln>
                            <a:noFill/>
                          </a:ln>
                          <a:solidFill>
                            <a:schemeClr val="tx2"/>
                          </a:solidFill>
                          <a:effectLst/>
                          <a:latin typeface="Calibri" pitchFamily="34" charset="0"/>
                        </a:rPr>
                        <a:t>ProductID</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28546D"/>
                    </a:solid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1200" b="1" i="0" u="none" strike="noStrike" cap="none" normalizeH="0" baseline="0" smtClean="0">
                          <a:ln>
                            <a:noFill/>
                          </a:ln>
                          <a:solidFill>
                            <a:schemeClr val="tx2"/>
                          </a:solidFill>
                          <a:effectLst/>
                          <a:latin typeface="Calibri" pitchFamily="34" charset="0"/>
                        </a:rPr>
                        <a:t>Quantity</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28546D"/>
                    </a:solid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1200" b="1" i="0" u="none" strike="noStrike" cap="none" normalizeH="0" baseline="0" smtClean="0">
                          <a:ln>
                            <a:noFill/>
                          </a:ln>
                          <a:solidFill>
                            <a:schemeClr val="tx2"/>
                          </a:solidFill>
                          <a:effectLst/>
                          <a:latin typeface="Calibri" pitchFamily="34" charset="0"/>
                        </a:rPr>
                        <a:t>CustomOptions</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28546D"/>
                    </a:solidFill>
                  </a:tcPr>
                </a:tc>
              </a:tr>
              <a:tr h="1143000">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1200" b="0" i="0" u="none" strike="noStrike" cap="none" normalizeH="0" baseline="0" smtClean="0">
                          <a:ln>
                            <a:noFill/>
                          </a:ln>
                          <a:solidFill>
                            <a:schemeClr val="bg1"/>
                          </a:solidFill>
                          <a:effectLst/>
                          <a:latin typeface="Calibri" pitchFamily="34" charset="0"/>
                        </a:rPr>
                        <a:t>1</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1200" b="0" i="0" u="none" strike="noStrike" cap="none" normalizeH="0" baseline="0" smtClean="0">
                          <a:ln>
                            <a:noFill/>
                          </a:ln>
                          <a:solidFill>
                            <a:schemeClr val="bg1"/>
                          </a:solidFill>
                          <a:effectLst/>
                          <a:latin typeface="Calibri" pitchFamily="34" charset="0"/>
                        </a:rPr>
                        <a:t>P23</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1200" b="0" i="0" u="none" strike="noStrike" cap="none" normalizeH="0" baseline="0" dirty="0" smtClean="0">
                          <a:ln>
                            <a:noFill/>
                          </a:ln>
                          <a:solidFill>
                            <a:schemeClr val="bg1"/>
                          </a:solidFill>
                          <a:effectLst/>
                          <a:latin typeface="Calibri" pitchFamily="34" charset="0"/>
                        </a:rPr>
                        <a:t>2</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endParaRPr kumimoji="1" lang="en-US" sz="1200" b="0" i="0" u="none" strike="noStrike" cap="none" normalizeH="0" baseline="0" dirty="0" smtClean="0">
                        <a:ln>
                          <a:noFill/>
                        </a:ln>
                        <a:solidFill>
                          <a:schemeClr val="bg1"/>
                        </a:solidFill>
                        <a:effectLst/>
                        <a:latin typeface="Calibri" pitchFamily="34" charset="0"/>
                      </a:endParaRP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r>
            </a:tbl>
          </a:graphicData>
        </a:graphic>
      </p:graphicFrame>
      <p:pic>
        <p:nvPicPr>
          <p:cNvPr id="417834" name="Picture 42"/>
          <p:cNvPicPr>
            <a:picLocks noChangeAspect="1" noChangeArrowheads="1"/>
          </p:cNvPicPr>
          <p:nvPr/>
        </p:nvPicPr>
        <p:blipFill>
          <a:blip r:embed="rId3" cstate="print"/>
          <a:srcRect/>
          <a:stretch>
            <a:fillRect/>
          </a:stretch>
        </p:blipFill>
        <p:spPr bwMode="auto">
          <a:xfrm>
            <a:off x="3733800" y="2743200"/>
            <a:ext cx="4095750" cy="1019175"/>
          </a:xfrm>
          <a:prstGeom prst="rect">
            <a:avLst/>
          </a:prstGeom>
          <a:noFill/>
          <a:ln w="12700" cap="sq">
            <a:noFill/>
            <a:miter lim="800000"/>
            <a:headEnd type="none" w="sm" len="sm"/>
            <a:tailEnd type="none" w="sm" len="sm"/>
          </a:ln>
          <a:effectLst/>
        </p:spPr>
      </p:pic>
      <p:sp>
        <p:nvSpPr>
          <p:cNvPr id="417868" name="Rectangle 76"/>
          <p:cNvSpPr>
            <a:spLocks noChangeArrowheads="1"/>
          </p:cNvSpPr>
          <p:nvPr/>
        </p:nvSpPr>
        <p:spPr bwMode="auto">
          <a:xfrm>
            <a:off x="136525" y="6553200"/>
            <a:ext cx="92075" cy="92075"/>
          </a:xfrm>
          <a:prstGeom prst="rect">
            <a:avLst/>
          </a:prstGeom>
          <a:solidFill>
            <a:srgbClr val="6A8CB6"/>
          </a:solidFill>
          <a:ln w="12700" cap="sq">
            <a:noFill/>
            <a:miter lim="800000"/>
            <a:headEnd type="none" w="sm" len="sm"/>
            <a:tailEnd type="none" w="sm" len="sm"/>
          </a:ln>
          <a:effectLst/>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779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17795">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17795">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1786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1783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178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7795" grpId="0" build="p"/>
      <p:bldP spid="417868"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Slide Number Placeholder 3"/>
          <p:cNvSpPr>
            <a:spLocks noGrp="1"/>
          </p:cNvSpPr>
          <p:nvPr>
            <p:ph type="sldNum" sz="quarter" idx="12"/>
          </p:nvPr>
        </p:nvSpPr>
        <p:spPr/>
        <p:txBody>
          <a:bodyPr/>
          <a:lstStyle/>
          <a:p>
            <a:fld id="{9C23977A-9950-4EC5-92C6-50FF8BB05D01}" type="slidenum">
              <a:rPr lang="en-US"/>
              <a:pPr/>
              <a:t>69</a:t>
            </a:fld>
            <a:endParaRPr lang="en-US"/>
          </a:p>
        </p:txBody>
      </p:sp>
      <p:sp>
        <p:nvSpPr>
          <p:cNvPr id="490498" name="Rectangle 2"/>
          <p:cNvSpPr>
            <a:spLocks noGrp="1" noChangeArrowheads="1"/>
          </p:cNvSpPr>
          <p:nvPr>
            <p:ph type="title"/>
          </p:nvPr>
        </p:nvSpPr>
        <p:spPr/>
        <p:txBody>
          <a:bodyPr/>
          <a:lstStyle/>
          <a:p>
            <a:r>
              <a:rPr lang="en-US"/>
              <a:t>Example: User Profiles</a:t>
            </a:r>
          </a:p>
        </p:txBody>
      </p:sp>
      <p:sp>
        <p:nvSpPr>
          <p:cNvPr id="17" name="Footer Placeholder 16"/>
          <p:cNvSpPr>
            <a:spLocks noGrp="1"/>
          </p:cNvSpPr>
          <p:nvPr>
            <p:ph type="ftr" sz="quarter" idx="3"/>
          </p:nvPr>
        </p:nvSpPr>
        <p:spPr/>
        <p:txBody>
          <a:bodyPr/>
          <a:lstStyle/>
          <a:p>
            <a:r>
              <a:rPr lang="en-US" sz="1400" b="1" smtClean="0">
                <a:latin typeface="Garamond" pitchFamily="18" charset="0"/>
              </a:rPr>
              <a:t>XML and Relational Databases </a:t>
            </a:r>
            <a:r>
              <a:rPr lang="en-US" i="1" smtClean="0"/>
              <a:t/>
            </a:r>
            <a:br>
              <a:rPr lang="en-US" i="1" smtClean="0"/>
            </a:br>
            <a:r>
              <a:rPr lang="en-US" sz="800" smtClean="0"/>
              <a:t>© 2008, Eric M. Wilson  </a:t>
            </a:r>
            <a:r>
              <a:rPr lang="en-US" sz="800" smtClean="0">
                <a:sym typeface="Wingdings 2"/>
              </a:rPr>
              <a:t></a:t>
            </a:r>
            <a:r>
              <a:rPr lang="en-US" sz="800" smtClean="0"/>
              <a:t>  ewilson@datazulu.com</a:t>
            </a:r>
            <a:endParaRPr lang="en-US" sz="800" dirty="0"/>
          </a:p>
        </p:txBody>
      </p:sp>
      <p:pic>
        <p:nvPicPr>
          <p:cNvPr id="490500" name="Picture 4"/>
          <p:cNvPicPr>
            <a:picLocks noChangeAspect="1" noChangeArrowheads="1"/>
          </p:cNvPicPr>
          <p:nvPr/>
        </p:nvPicPr>
        <p:blipFill>
          <a:blip r:embed="rId3" cstate="print"/>
          <a:srcRect/>
          <a:stretch>
            <a:fillRect/>
          </a:stretch>
        </p:blipFill>
        <p:spPr bwMode="auto">
          <a:xfrm>
            <a:off x="457200" y="1981200"/>
            <a:ext cx="4038600" cy="2771775"/>
          </a:xfrm>
          <a:prstGeom prst="rect">
            <a:avLst/>
          </a:prstGeom>
          <a:noFill/>
          <a:ln w="9525" algn="ctr">
            <a:noFill/>
            <a:miter lim="800000"/>
            <a:headEnd/>
            <a:tailEnd/>
          </a:ln>
          <a:effectLst/>
        </p:spPr>
      </p:pic>
      <p:pic>
        <p:nvPicPr>
          <p:cNvPr id="490622" name="Picture 126"/>
          <p:cNvPicPr>
            <a:picLocks noChangeAspect="1" noChangeArrowheads="1"/>
          </p:cNvPicPr>
          <p:nvPr/>
        </p:nvPicPr>
        <p:blipFill>
          <a:blip r:embed="rId4" cstate="print"/>
          <a:srcRect/>
          <a:stretch>
            <a:fillRect/>
          </a:stretch>
        </p:blipFill>
        <p:spPr bwMode="auto">
          <a:xfrm>
            <a:off x="457200" y="1981200"/>
            <a:ext cx="4038600" cy="2770188"/>
          </a:xfrm>
          <a:prstGeom prst="rect">
            <a:avLst/>
          </a:prstGeom>
          <a:noFill/>
          <a:ln w="9525" algn="ctr">
            <a:noFill/>
            <a:miter lim="800000"/>
            <a:headEnd/>
            <a:tailEnd/>
          </a:ln>
          <a:effectLst/>
        </p:spPr>
      </p:pic>
      <p:sp>
        <p:nvSpPr>
          <p:cNvPr id="490499" name="Rectangle 3"/>
          <p:cNvSpPr>
            <a:spLocks noChangeArrowheads="1"/>
          </p:cNvSpPr>
          <p:nvPr/>
        </p:nvSpPr>
        <p:spPr bwMode="auto">
          <a:xfrm>
            <a:off x="136525" y="6553200"/>
            <a:ext cx="92075" cy="92075"/>
          </a:xfrm>
          <a:prstGeom prst="rect">
            <a:avLst/>
          </a:prstGeom>
          <a:solidFill>
            <a:srgbClr val="6A8CB6"/>
          </a:solidFill>
          <a:ln w="12700" cap="sq">
            <a:noFill/>
            <a:miter lim="800000"/>
            <a:headEnd type="none" w="sm" len="sm"/>
            <a:tailEnd type="none" w="sm" len="sm"/>
          </a:ln>
          <a:effectLst/>
        </p:spPr>
        <p:txBody>
          <a:bodyPr wrap="none" anchor="ctr"/>
          <a:lstStyle/>
          <a:p>
            <a:endParaRPr lang="en-US"/>
          </a:p>
        </p:txBody>
      </p:sp>
      <p:graphicFrame>
        <p:nvGraphicFramePr>
          <p:cNvPr id="490648" name="Group 152"/>
          <p:cNvGraphicFramePr>
            <a:graphicFrameLocks noGrp="1"/>
          </p:cNvGraphicFramePr>
          <p:nvPr/>
        </p:nvGraphicFramePr>
        <p:xfrm>
          <a:off x="4800600" y="3429000"/>
          <a:ext cx="3962400" cy="762000"/>
        </p:xfrm>
        <a:graphic>
          <a:graphicData uri="http://schemas.openxmlformats.org/drawingml/2006/table">
            <a:tbl>
              <a:tblPr/>
              <a:tblGrid>
                <a:gridCol w="685800"/>
                <a:gridCol w="1371600"/>
                <a:gridCol w="914400"/>
                <a:gridCol w="990600"/>
              </a:tblGrid>
              <a:tr h="304800">
                <a:tc gridSpan="4">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1400" b="1" i="0" u="none" strike="noStrike" cap="none" normalizeH="0" baseline="0" smtClean="0">
                          <a:ln>
                            <a:noFill/>
                          </a:ln>
                          <a:solidFill>
                            <a:schemeClr val="bg1"/>
                          </a:solidFill>
                          <a:effectLst/>
                          <a:latin typeface="Calibri" pitchFamily="34" charset="0"/>
                        </a:rPr>
                        <a:t>Users</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2"/>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228600">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900" b="1" i="0" u="none" strike="noStrike" cap="none" normalizeH="0" baseline="0" smtClean="0">
                          <a:ln>
                            <a:noFill/>
                          </a:ln>
                          <a:solidFill>
                            <a:schemeClr val="tx2"/>
                          </a:solidFill>
                          <a:effectLst/>
                          <a:latin typeface="Calibri" pitchFamily="34" charset="0"/>
                        </a:rPr>
                        <a:t>UserID</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28546D"/>
                    </a:solid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900" b="1" i="0" u="none" strike="noStrike" cap="none" normalizeH="0" baseline="0" smtClean="0">
                          <a:ln>
                            <a:noFill/>
                          </a:ln>
                          <a:solidFill>
                            <a:schemeClr val="tx2"/>
                          </a:solidFill>
                          <a:effectLst/>
                          <a:latin typeface="Calibri" pitchFamily="34" charset="0"/>
                        </a:rPr>
                        <a:t>Email</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28546D"/>
                    </a:solid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900" b="1" i="0" u="none" strike="noStrike" cap="none" normalizeH="0" baseline="0" smtClean="0">
                          <a:ln>
                            <a:noFill/>
                          </a:ln>
                          <a:solidFill>
                            <a:schemeClr val="tx2"/>
                          </a:solidFill>
                          <a:effectLst/>
                          <a:latin typeface="Calibri" pitchFamily="34" charset="0"/>
                        </a:rPr>
                        <a:t>LoginDate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28546D"/>
                    </a:solid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900" b="1" i="0" u="none" strike="noStrike" cap="none" normalizeH="0" baseline="0" smtClean="0">
                          <a:ln>
                            <a:noFill/>
                          </a:ln>
                          <a:solidFill>
                            <a:schemeClr val="tx2"/>
                          </a:solidFill>
                          <a:effectLst/>
                          <a:latin typeface="Calibri" pitchFamily="34" charset="0"/>
                        </a:rPr>
                        <a:t>DepartmentID</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28546D"/>
                    </a:solidFill>
                  </a:tcPr>
                </a:tc>
              </a:tr>
              <a:tr h="228600">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900" b="0" i="0" u="none" strike="noStrike" cap="none" normalizeH="0" baseline="0" smtClean="0">
                          <a:ln>
                            <a:noFill/>
                          </a:ln>
                          <a:solidFill>
                            <a:schemeClr val="bg1"/>
                          </a:solidFill>
                          <a:effectLst/>
                          <a:latin typeface="Calibri" pitchFamily="34" charset="0"/>
                        </a:rPr>
                        <a:t>ewilson42</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900" b="0" i="0" u="none" strike="noStrike" cap="none" normalizeH="0" baseline="0" smtClean="0">
                          <a:ln>
                            <a:noFill/>
                          </a:ln>
                          <a:solidFill>
                            <a:schemeClr val="bg1"/>
                          </a:solidFill>
                          <a:effectLst/>
                          <a:latin typeface="Calibri" pitchFamily="34" charset="0"/>
                        </a:rPr>
                        <a:t>ewilson@datazulu.com</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900" b="0" i="0" u="none" strike="noStrike" cap="none" normalizeH="0" baseline="0" smtClean="0">
                          <a:ln>
                            <a:noFill/>
                          </a:ln>
                          <a:solidFill>
                            <a:schemeClr val="bg1"/>
                          </a:solidFill>
                          <a:effectLst/>
                          <a:latin typeface="Calibri" pitchFamily="34" charset="0"/>
                        </a:rPr>
                        <a:t>2005-01-13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900" b="0" i="0" u="none" strike="noStrike" cap="none" normalizeH="0" baseline="0" smtClean="0">
                          <a:ln>
                            <a:noFill/>
                          </a:ln>
                          <a:solidFill>
                            <a:schemeClr val="bg1"/>
                          </a:solidFill>
                          <a:effectLst/>
                          <a:latin typeface="Calibri" pitchFamily="34" charset="0"/>
                        </a:rPr>
                        <a:t>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r>
            </a:tbl>
          </a:graphicData>
        </a:graphic>
      </p:graphicFrame>
      <p:graphicFrame>
        <p:nvGraphicFramePr>
          <p:cNvPr id="490643" name="Group 147"/>
          <p:cNvGraphicFramePr>
            <a:graphicFrameLocks noGrp="1"/>
          </p:cNvGraphicFramePr>
          <p:nvPr/>
        </p:nvGraphicFramePr>
        <p:xfrm>
          <a:off x="4800600" y="2057400"/>
          <a:ext cx="3962400" cy="990600"/>
        </p:xfrm>
        <a:graphic>
          <a:graphicData uri="http://schemas.openxmlformats.org/drawingml/2006/table">
            <a:tbl>
              <a:tblPr/>
              <a:tblGrid>
                <a:gridCol w="914400"/>
                <a:gridCol w="1371600"/>
                <a:gridCol w="1676400"/>
              </a:tblGrid>
              <a:tr h="304800">
                <a:tc gridSpan="3">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1400" b="1" i="0" u="none" strike="noStrike" cap="none" normalizeH="0" baseline="0" smtClean="0">
                          <a:ln>
                            <a:noFill/>
                          </a:ln>
                          <a:solidFill>
                            <a:schemeClr val="bg1"/>
                          </a:solidFill>
                          <a:effectLst/>
                          <a:latin typeface="Calibri" pitchFamily="34" charset="0"/>
                        </a:rPr>
                        <a:t>Departments</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2"/>
                    </a:solidFill>
                  </a:tcPr>
                </a:tc>
                <a:tc hMerge="1">
                  <a:txBody>
                    <a:bodyPr/>
                    <a:lstStyle/>
                    <a:p>
                      <a:endParaRPr lang="en-US"/>
                    </a:p>
                  </a:txBody>
                  <a:tcPr/>
                </a:tc>
                <a:tc hMerge="1">
                  <a:txBody>
                    <a:bodyPr/>
                    <a:lstStyle/>
                    <a:p>
                      <a:endParaRPr lang="en-US"/>
                    </a:p>
                  </a:txBody>
                  <a:tcPr/>
                </a:tc>
              </a:tr>
              <a:tr h="228600">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900" b="1" i="0" u="none" strike="noStrike" cap="none" normalizeH="0" baseline="0" smtClean="0">
                          <a:ln>
                            <a:noFill/>
                          </a:ln>
                          <a:solidFill>
                            <a:schemeClr val="tx2"/>
                          </a:solidFill>
                          <a:effectLst/>
                          <a:latin typeface="Calibri" pitchFamily="34" charset="0"/>
                        </a:rPr>
                        <a:t>DepartmentID</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28546D"/>
                    </a:solid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900" b="1" i="0" u="none" strike="noStrike" cap="none" normalizeH="0" baseline="0" smtClean="0">
                          <a:ln>
                            <a:noFill/>
                          </a:ln>
                          <a:solidFill>
                            <a:schemeClr val="tx2"/>
                          </a:solidFill>
                          <a:effectLst/>
                          <a:latin typeface="Calibri" pitchFamily="34" charset="0"/>
                        </a:rPr>
                        <a:t>Name</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28546D"/>
                    </a:solid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900" b="1" i="0" u="none" strike="noStrike" cap="none" normalizeH="0" baseline="0" smtClean="0">
                          <a:ln>
                            <a:noFill/>
                          </a:ln>
                          <a:solidFill>
                            <a:schemeClr val="tx2"/>
                          </a:solidFill>
                          <a:effectLst/>
                          <a:latin typeface="Calibri" pitchFamily="34" charset="0"/>
                        </a:rPr>
                        <a:t>DefaultRole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28546D"/>
                    </a:solidFill>
                  </a:tcPr>
                </a:tc>
              </a:tr>
              <a:tr h="228600">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900" b="0" i="0" u="none" strike="noStrike" cap="none" normalizeH="0" baseline="0" smtClean="0">
                          <a:ln>
                            <a:noFill/>
                          </a:ln>
                          <a:solidFill>
                            <a:schemeClr val="bg1"/>
                          </a:solidFill>
                          <a:effectLst/>
                          <a:latin typeface="Calibri" pitchFamily="34" charset="0"/>
                        </a:rPr>
                        <a:t>4</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900" b="0" i="0" u="none" strike="noStrike" cap="none" normalizeH="0" baseline="0" smtClean="0">
                          <a:ln>
                            <a:noFill/>
                          </a:ln>
                          <a:solidFill>
                            <a:schemeClr val="bg1"/>
                          </a:solidFill>
                          <a:effectLst/>
                          <a:latin typeface="Calibri" pitchFamily="34" charset="0"/>
                        </a:rPr>
                        <a:t>Human Resources</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900" b="0" i="0" u="none" strike="noStrike" cap="none" normalizeH="0" baseline="0" smtClean="0">
                          <a:ln>
                            <a:noFill/>
                          </a:ln>
                          <a:solidFill>
                            <a:schemeClr val="bg1"/>
                          </a:solidFill>
                          <a:effectLst/>
                          <a:latin typeface="Calibri" pitchFamily="34" charset="0"/>
                        </a:rPr>
                        <a:t>Content Editor</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r>
              <a:tr h="228600">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900" b="0" i="0" u="none" strike="noStrike" cap="none" normalizeH="0" baseline="0" smtClean="0">
                          <a:ln>
                            <a:noFill/>
                          </a:ln>
                          <a:solidFill>
                            <a:schemeClr val="bg1"/>
                          </a:solidFill>
                          <a:effectLst/>
                          <a:latin typeface="Calibri" pitchFamily="34" charset="0"/>
                        </a:rPr>
                        <a:t>5</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900" b="0" i="0" u="none" strike="noStrike" cap="none" normalizeH="0" baseline="0" smtClean="0">
                          <a:ln>
                            <a:noFill/>
                          </a:ln>
                          <a:solidFill>
                            <a:schemeClr val="bg1"/>
                          </a:solidFill>
                          <a:effectLst/>
                          <a:latin typeface="Calibri" pitchFamily="34" charset="0"/>
                        </a:rPr>
                        <a:t>Software Engineering</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900" b="0" i="0" u="none" strike="noStrike" cap="none" normalizeH="0" baseline="0" smtClean="0">
                          <a:ln>
                            <a:noFill/>
                          </a:ln>
                          <a:solidFill>
                            <a:schemeClr val="bg1"/>
                          </a:solidFill>
                          <a:effectLst/>
                          <a:latin typeface="Calibri" pitchFamily="34" charset="0"/>
                        </a:rPr>
                        <a:t>Administrator</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sm" len="sm"/>
                      <a:tailEnd type="none" w="sm" len="sm"/>
                    </a:lnB>
                    <a:lnTlToBr>
                      <a:noFill/>
                    </a:lnTlToBr>
                    <a:lnBlToTr>
                      <a:noFill/>
                    </a:lnBlToTr>
                    <a:solidFill>
                      <a:schemeClr val="tx1"/>
                    </a:solidFill>
                  </a:tcPr>
                </a:tc>
              </a:tr>
            </a:tbl>
          </a:graphicData>
        </a:graphic>
      </p:graphicFrame>
      <p:graphicFrame>
        <p:nvGraphicFramePr>
          <p:cNvPr id="490651" name="Group 155"/>
          <p:cNvGraphicFramePr>
            <a:graphicFrameLocks noGrp="1"/>
          </p:cNvGraphicFramePr>
          <p:nvPr/>
        </p:nvGraphicFramePr>
        <p:xfrm>
          <a:off x="4800600" y="4586288"/>
          <a:ext cx="3962400" cy="1662113"/>
        </p:xfrm>
        <a:graphic>
          <a:graphicData uri="http://schemas.openxmlformats.org/drawingml/2006/table">
            <a:tbl>
              <a:tblPr/>
              <a:tblGrid>
                <a:gridCol w="685800"/>
                <a:gridCol w="990600"/>
                <a:gridCol w="2286000"/>
              </a:tblGrid>
              <a:tr h="304800">
                <a:tc gridSpan="3">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1400" b="1" i="0" u="none" strike="noStrike" cap="none" normalizeH="0" baseline="0" smtClean="0">
                          <a:ln>
                            <a:noFill/>
                          </a:ln>
                          <a:solidFill>
                            <a:schemeClr val="bg1"/>
                          </a:solidFill>
                          <a:effectLst/>
                          <a:latin typeface="Calibri" pitchFamily="34" charset="0"/>
                        </a:rPr>
                        <a:t>SitePreferences</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2"/>
                    </a:solidFill>
                  </a:tcPr>
                </a:tc>
                <a:tc hMerge="1">
                  <a:txBody>
                    <a:bodyPr/>
                    <a:lstStyle/>
                    <a:p>
                      <a:endParaRPr lang="en-US"/>
                    </a:p>
                  </a:txBody>
                  <a:tcPr/>
                </a:tc>
                <a:tc hMerge="1">
                  <a:txBody>
                    <a:bodyPr/>
                    <a:lstStyle/>
                    <a:p>
                      <a:endParaRPr lang="en-US"/>
                    </a:p>
                  </a:txBody>
                  <a:tcPr/>
                </a:tc>
              </a:tr>
              <a:tr h="228600">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900" b="1" i="0" u="none" strike="noStrike" cap="none" normalizeH="0" baseline="0" smtClean="0">
                          <a:ln>
                            <a:noFill/>
                          </a:ln>
                          <a:solidFill>
                            <a:schemeClr val="tx2"/>
                          </a:solidFill>
                          <a:effectLst/>
                          <a:latin typeface="Calibri" pitchFamily="34" charset="0"/>
                        </a:rPr>
                        <a:t>UserID</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28546D"/>
                    </a:solid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900" b="1" i="0" u="none" strike="noStrike" cap="none" normalizeH="0" baseline="0" smtClean="0">
                          <a:ln>
                            <a:noFill/>
                          </a:ln>
                          <a:solidFill>
                            <a:schemeClr val="tx2"/>
                          </a:solidFill>
                          <a:effectLst/>
                          <a:latin typeface="Calibri" pitchFamily="34" charset="0"/>
                        </a:rPr>
                        <a:t>SiteModule</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28546D"/>
                    </a:solid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900" b="1" i="0" u="none" strike="noStrike" cap="none" normalizeH="0" baseline="0" smtClean="0">
                          <a:ln>
                            <a:noFill/>
                          </a:ln>
                          <a:solidFill>
                            <a:schemeClr val="tx2"/>
                          </a:solidFill>
                          <a:effectLst/>
                          <a:latin typeface="Calibri" pitchFamily="34" charset="0"/>
                        </a:rPr>
                        <a:t>Preferences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28546D"/>
                    </a:solidFill>
                  </a:tcPr>
                </a:tc>
              </a:tr>
              <a:tr h="366713">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900" b="0" i="0" u="none" strike="noStrike" cap="none" normalizeH="0" baseline="0" smtClean="0">
                          <a:ln>
                            <a:noFill/>
                          </a:ln>
                          <a:solidFill>
                            <a:schemeClr val="bg1"/>
                          </a:solidFill>
                          <a:effectLst/>
                          <a:latin typeface="Calibri" pitchFamily="34" charset="0"/>
                        </a:rPr>
                        <a:t>ewilson42</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900" b="0" i="0" u="none" strike="noStrike" cap="none" normalizeH="0" baseline="0" smtClean="0">
                          <a:ln>
                            <a:noFill/>
                          </a:ln>
                          <a:solidFill>
                            <a:schemeClr val="bg1"/>
                          </a:solidFill>
                          <a:effectLst/>
                          <a:latin typeface="Calibri" pitchFamily="34" charset="0"/>
                        </a:rPr>
                        <a:t>Accounting</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endParaRPr kumimoji="1" lang="en-US" sz="900" b="0" i="0" u="none" strike="noStrike" cap="none" normalizeH="0" baseline="0" smtClean="0">
                        <a:ln>
                          <a:noFill/>
                        </a:ln>
                        <a:solidFill>
                          <a:schemeClr val="bg1"/>
                        </a:solidFill>
                        <a:effectLst/>
                        <a:latin typeface="Calibri"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r>
              <a:tr h="304800">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900" b="0" i="0" u="none" strike="noStrike" cap="none" normalizeH="0" baseline="0" smtClean="0">
                          <a:ln>
                            <a:noFill/>
                          </a:ln>
                          <a:solidFill>
                            <a:schemeClr val="bg1"/>
                          </a:solidFill>
                          <a:effectLst/>
                          <a:latin typeface="Calibri" pitchFamily="34" charset="0"/>
                        </a:rPr>
                        <a:t>ewilson42</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900" b="0" i="0" u="none" strike="noStrike" cap="none" normalizeH="0" baseline="0" smtClean="0">
                          <a:ln>
                            <a:noFill/>
                          </a:ln>
                          <a:solidFill>
                            <a:schemeClr val="bg1"/>
                          </a:solidFill>
                          <a:effectLst/>
                          <a:latin typeface="Calibri" pitchFamily="34" charset="0"/>
                        </a:rPr>
                        <a:t>DocumentQueue</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endParaRPr kumimoji="1" lang="en-US" sz="900" b="0" i="0" u="none" strike="noStrike" cap="none" normalizeH="0" baseline="0" smtClean="0">
                        <a:ln>
                          <a:noFill/>
                        </a:ln>
                        <a:solidFill>
                          <a:schemeClr val="bg1"/>
                        </a:solidFill>
                        <a:effectLst/>
                        <a:latin typeface="Calibri"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r>
              <a:tr h="457200">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900" b="0" i="0" u="none" strike="noStrike" cap="none" normalizeH="0" baseline="0" smtClean="0">
                          <a:ln>
                            <a:noFill/>
                          </a:ln>
                          <a:solidFill>
                            <a:schemeClr val="bg1"/>
                          </a:solidFill>
                          <a:effectLst/>
                          <a:latin typeface="Calibri" pitchFamily="34" charset="0"/>
                        </a:rPr>
                        <a:t>ewilson42</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r>
                        <a:rPr kumimoji="1" lang="en-US" sz="900" b="0" i="0" u="none" strike="noStrike" cap="none" normalizeH="0" baseline="0" smtClean="0">
                          <a:ln>
                            <a:noFill/>
                          </a:ln>
                          <a:solidFill>
                            <a:schemeClr val="bg1"/>
                          </a:solidFill>
                          <a:effectLst/>
                          <a:latin typeface="Calibri" pitchFamily="34" charset="0"/>
                        </a:rPr>
                        <a:t>Employees</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pitchFamily="2" charset="2"/>
                        <a:buNone/>
                        <a:tabLst/>
                      </a:pPr>
                      <a:endParaRPr kumimoji="1" lang="en-US" sz="900" b="0" i="0" u="none" strike="noStrike" cap="none" normalizeH="0" baseline="0" smtClean="0">
                        <a:ln>
                          <a:noFill/>
                        </a:ln>
                        <a:solidFill>
                          <a:schemeClr val="bg1"/>
                        </a:solidFill>
                        <a:effectLst/>
                        <a:latin typeface="Calibri"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sm" len="sm"/>
                      <a:tailEnd type="none" w="sm" len="sm"/>
                    </a:lnB>
                    <a:lnTlToBr>
                      <a:noFill/>
                    </a:lnTlToBr>
                    <a:lnBlToTr>
                      <a:noFill/>
                    </a:lnBlToTr>
                    <a:solidFill>
                      <a:schemeClr val="tx1"/>
                    </a:solidFill>
                  </a:tcPr>
                </a:tc>
              </a:tr>
            </a:tbl>
          </a:graphicData>
        </a:graphic>
      </p:graphicFrame>
      <p:pic>
        <p:nvPicPr>
          <p:cNvPr id="490623" name="Picture 127"/>
          <p:cNvPicPr>
            <a:picLocks noChangeAspect="1" noChangeArrowheads="1"/>
          </p:cNvPicPr>
          <p:nvPr/>
        </p:nvPicPr>
        <p:blipFill>
          <a:blip r:embed="rId5" cstate="print"/>
          <a:srcRect/>
          <a:stretch>
            <a:fillRect/>
          </a:stretch>
        </p:blipFill>
        <p:spPr bwMode="auto">
          <a:xfrm>
            <a:off x="457200" y="1981200"/>
            <a:ext cx="4038600" cy="2771775"/>
          </a:xfrm>
          <a:prstGeom prst="rect">
            <a:avLst/>
          </a:prstGeom>
          <a:noFill/>
          <a:ln w="9525" algn="ctr">
            <a:noFill/>
            <a:miter lim="800000"/>
            <a:headEnd/>
            <a:tailEnd/>
          </a:ln>
          <a:effectLst/>
        </p:spPr>
      </p:pic>
      <p:pic>
        <p:nvPicPr>
          <p:cNvPr id="490624" name="Picture 128"/>
          <p:cNvPicPr>
            <a:picLocks noChangeAspect="1" noChangeArrowheads="1"/>
          </p:cNvPicPr>
          <p:nvPr/>
        </p:nvPicPr>
        <p:blipFill>
          <a:blip r:embed="rId6" cstate="print"/>
          <a:srcRect/>
          <a:stretch>
            <a:fillRect/>
          </a:stretch>
        </p:blipFill>
        <p:spPr bwMode="auto">
          <a:xfrm>
            <a:off x="457200" y="1981200"/>
            <a:ext cx="4038600" cy="2771775"/>
          </a:xfrm>
          <a:prstGeom prst="rect">
            <a:avLst/>
          </a:prstGeom>
          <a:noFill/>
          <a:ln w="9525" algn="ctr">
            <a:noFill/>
            <a:miter lim="800000"/>
            <a:headEnd/>
            <a:tailEnd/>
          </a:ln>
          <a:effectLst/>
        </p:spPr>
      </p:pic>
      <p:pic>
        <p:nvPicPr>
          <p:cNvPr id="490625" name="Picture 129"/>
          <p:cNvPicPr>
            <a:picLocks noChangeAspect="1" noChangeArrowheads="1"/>
          </p:cNvPicPr>
          <p:nvPr/>
        </p:nvPicPr>
        <p:blipFill>
          <a:blip r:embed="rId3" cstate="print"/>
          <a:srcRect/>
          <a:stretch>
            <a:fillRect/>
          </a:stretch>
        </p:blipFill>
        <p:spPr bwMode="auto">
          <a:xfrm>
            <a:off x="457200" y="1981200"/>
            <a:ext cx="4038600" cy="2771775"/>
          </a:xfrm>
          <a:prstGeom prst="rect">
            <a:avLst/>
          </a:prstGeom>
          <a:solidFill>
            <a:schemeClr val="tx1"/>
          </a:solidFill>
          <a:ln w="12700" cap="sq">
            <a:noFill/>
            <a:round/>
            <a:headEnd type="none" w="sm" len="sm"/>
            <a:tailEnd type="none" w="sm" len="sm"/>
          </a:ln>
          <a:effectLst>
            <a:innerShdw blurRad="114300">
              <a:prstClr val="black"/>
            </a:innerShdw>
          </a:effectLst>
        </p:spPr>
      </p:pic>
      <p:pic>
        <p:nvPicPr>
          <p:cNvPr id="490626" name="Picture 130"/>
          <p:cNvPicPr>
            <a:picLocks noChangeAspect="1" noChangeArrowheads="1"/>
          </p:cNvPicPr>
          <p:nvPr/>
        </p:nvPicPr>
        <p:blipFill>
          <a:blip r:embed="rId7" cstate="print"/>
          <a:srcRect/>
          <a:stretch>
            <a:fillRect/>
          </a:stretch>
        </p:blipFill>
        <p:spPr bwMode="auto">
          <a:xfrm>
            <a:off x="6524625" y="5159375"/>
            <a:ext cx="1946275" cy="301625"/>
          </a:xfrm>
          <a:prstGeom prst="rect">
            <a:avLst/>
          </a:prstGeom>
          <a:noFill/>
          <a:ln w="9525" algn="ctr">
            <a:noFill/>
            <a:miter lim="800000"/>
            <a:headEnd/>
            <a:tailEnd/>
          </a:ln>
          <a:effectLst/>
        </p:spPr>
      </p:pic>
      <p:pic>
        <p:nvPicPr>
          <p:cNvPr id="490627" name="Picture 131"/>
          <p:cNvPicPr>
            <a:picLocks noChangeAspect="1" noChangeArrowheads="1"/>
          </p:cNvPicPr>
          <p:nvPr/>
        </p:nvPicPr>
        <p:blipFill>
          <a:blip r:embed="rId8" cstate="print"/>
          <a:srcRect/>
          <a:stretch>
            <a:fillRect/>
          </a:stretch>
        </p:blipFill>
        <p:spPr bwMode="auto">
          <a:xfrm>
            <a:off x="6521450" y="5521325"/>
            <a:ext cx="2133600" cy="247650"/>
          </a:xfrm>
          <a:prstGeom prst="rect">
            <a:avLst/>
          </a:prstGeom>
          <a:noFill/>
          <a:ln w="9525" algn="ctr">
            <a:noFill/>
            <a:miter lim="800000"/>
            <a:headEnd/>
            <a:tailEnd/>
          </a:ln>
          <a:effectLst/>
        </p:spPr>
      </p:pic>
      <p:pic>
        <p:nvPicPr>
          <p:cNvPr id="490628" name="Picture 132"/>
          <p:cNvPicPr>
            <a:picLocks noChangeAspect="1" noChangeArrowheads="1"/>
          </p:cNvPicPr>
          <p:nvPr/>
        </p:nvPicPr>
        <p:blipFill>
          <a:blip r:embed="rId9" cstate="print"/>
          <a:srcRect/>
          <a:stretch>
            <a:fillRect/>
          </a:stretch>
        </p:blipFill>
        <p:spPr bwMode="auto">
          <a:xfrm>
            <a:off x="6510338" y="5832475"/>
            <a:ext cx="1901825" cy="374650"/>
          </a:xfrm>
          <a:prstGeom prst="rect">
            <a:avLst/>
          </a:prstGeom>
          <a:noFill/>
          <a:ln w="9525" algn="ctr">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9064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9062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9064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906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9065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9062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9062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9062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9062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9062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904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049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9" name="Rectangle 9"/>
          <p:cNvSpPr>
            <a:spLocks noGrp="1" noChangeArrowheads="1"/>
          </p:cNvSpPr>
          <p:nvPr>
            <p:ph idx="1"/>
          </p:nvPr>
        </p:nvSpPr>
        <p:spPr/>
        <p:txBody>
          <a:bodyPr>
            <a:normAutofit/>
          </a:bodyPr>
          <a:lstStyle/>
          <a:p>
            <a:pPr lvl="2"/>
            <a:r>
              <a:rPr lang="en-US" dirty="0" smtClean="0"/>
              <a:t>Relational Model</a:t>
            </a:r>
          </a:p>
          <a:p>
            <a:pPr lvl="2"/>
            <a:r>
              <a:rPr lang="en-US" dirty="0" smtClean="0"/>
              <a:t>Relational v. XML</a:t>
            </a:r>
          </a:p>
          <a:p>
            <a:pPr lvl="2"/>
            <a:r>
              <a:rPr lang="en-US" dirty="0" smtClean="0"/>
              <a:t>First Normal Form (1NF)</a:t>
            </a:r>
          </a:p>
          <a:p>
            <a:pPr lvl="2"/>
            <a:r>
              <a:rPr lang="en-US" dirty="0" smtClean="0"/>
              <a:t>XML Inside the DB</a:t>
            </a:r>
          </a:p>
          <a:p>
            <a:pPr lvl="2"/>
            <a:r>
              <a:rPr lang="en-US" dirty="0" smtClean="0"/>
              <a:t>XML as API</a:t>
            </a:r>
          </a:p>
          <a:p>
            <a:pPr lvl="2"/>
            <a:r>
              <a:rPr lang="en-US" dirty="0" smtClean="0"/>
              <a:t>Wrap-Up</a:t>
            </a:r>
          </a:p>
        </p:txBody>
      </p:sp>
      <p:sp>
        <p:nvSpPr>
          <p:cNvPr id="6" name="Slide Number Placeholder 4"/>
          <p:cNvSpPr>
            <a:spLocks noGrp="1"/>
          </p:cNvSpPr>
          <p:nvPr>
            <p:ph type="sldNum" sz="quarter" idx="12"/>
          </p:nvPr>
        </p:nvSpPr>
        <p:spPr/>
        <p:txBody>
          <a:bodyPr/>
          <a:lstStyle/>
          <a:p>
            <a:fld id="{B753A71A-6E1D-46DC-A775-1B7090C5F5A8}" type="slidenum">
              <a:rPr lang="en-US" smtClean="0"/>
              <a:pPr/>
              <a:t>7</a:t>
            </a:fld>
            <a:endParaRPr lang="en-US"/>
          </a:p>
        </p:txBody>
      </p:sp>
      <p:sp>
        <p:nvSpPr>
          <p:cNvPr id="373768" name="Rectangle 8"/>
          <p:cNvSpPr>
            <a:spLocks noGrp="1" noChangeArrowheads="1"/>
          </p:cNvSpPr>
          <p:nvPr>
            <p:ph type="title"/>
          </p:nvPr>
        </p:nvSpPr>
        <p:spPr/>
        <p:txBody>
          <a:bodyPr/>
          <a:lstStyle/>
          <a:p>
            <a:r>
              <a:rPr lang="en-US" smtClean="0"/>
              <a:t>Agenda</a:t>
            </a:r>
            <a:endParaRPr lang="en-US"/>
          </a:p>
        </p:txBody>
      </p:sp>
      <p:sp>
        <p:nvSpPr>
          <p:cNvPr id="7" name="Footer Placeholder 6"/>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sp>
        <p:nvSpPr>
          <p:cNvPr id="373765" name="Rectangle 5"/>
          <p:cNvSpPr>
            <a:spLocks noChangeArrowheads="1"/>
          </p:cNvSpPr>
          <p:nvPr/>
        </p:nvSpPr>
        <p:spPr bwMode="auto">
          <a:xfrm>
            <a:off x="136525" y="6553200"/>
            <a:ext cx="92075" cy="92075"/>
          </a:xfrm>
          <a:prstGeom prst="rect">
            <a:avLst/>
          </a:prstGeom>
          <a:solidFill>
            <a:srgbClr val="6A8CB6"/>
          </a:solidFill>
          <a:ln w="12700" cap="sq">
            <a:noFill/>
            <a:miter lim="800000"/>
            <a:headEnd type="none" w="sm" len="sm"/>
            <a:tailEnd type="none" w="sm" len="sm"/>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pPr>
              <a:buNone/>
            </a:pPr>
            <a:r>
              <a:rPr lang="en-US" dirty="0" smtClean="0"/>
              <a:t>… of database design and management</a:t>
            </a:r>
          </a:p>
          <a:p>
            <a:pPr marL="342900" lvl="7" indent="-342900">
              <a:spcBef>
                <a:spcPts val="800"/>
              </a:spcBef>
              <a:buClr>
                <a:schemeClr val="accent3">
                  <a:lumMod val="40000"/>
                  <a:lumOff val="60000"/>
                </a:schemeClr>
              </a:buClr>
              <a:buSzPct val="85000"/>
              <a:buFont typeface="+mj-lt"/>
              <a:buAutoNum type="arabicPeriod"/>
            </a:pPr>
            <a:r>
              <a:rPr lang="en-US" dirty="0" smtClean="0"/>
              <a:t>Any redundancy is a potential anomaly.</a:t>
            </a:r>
          </a:p>
          <a:p>
            <a:pPr marL="342900" lvl="7" indent="-342900">
              <a:spcBef>
                <a:spcPts val="800"/>
              </a:spcBef>
              <a:buClr>
                <a:schemeClr val="accent3">
                  <a:lumMod val="40000"/>
                  <a:lumOff val="60000"/>
                </a:schemeClr>
              </a:buClr>
              <a:buSzPct val="85000"/>
              <a:buFont typeface="+mj-lt"/>
              <a:buAutoNum type="arabicPeriod"/>
            </a:pPr>
            <a:r>
              <a:rPr lang="en-US" dirty="0" smtClean="0"/>
              <a:t>Users will find a way to shove their data into your system</a:t>
            </a:r>
            <a:br>
              <a:rPr lang="en-US" dirty="0" smtClean="0"/>
            </a:br>
            <a:r>
              <a:rPr lang="en-US" dirty="0" smtClean="0"/>
              <a:t>. . . in spite of your best efforts.</a:t>
            </a:r>
          </a:p>
          <a:p>
            <a:pPr marL="342900" lvl="7" indent="-342900">
              <a:spcBef>
                <a:spcPts val="800"/>
              </a:spcBef>
              <a:buClr>
                <a:schemeClr val="accent3">
                  <a:lumMod val="40000"/>
                  <a:lumOff val="60000"/>
                </a:schemeClr>
              </a:buClr>
              <a:buSzPct val="85000"/>
              <a:buFont typeface="+mj-lt"/>
              <a:buAutoNum type="arabicPeriod"/>
            </a:pPr>
            <a:r>
              <a:rPr lang="en-US" dirty="0" smtClean="0"/>
              <a:t>If supporting foreseeable changes requires drastic design changes, there is a deficiency with the model.</a:t>
            </a:r>
          </a:p>
          <a:p>
            <a:pPr marL="800100" lvl="8" indent="-342900">
              <a:spcBef>
                <a:spcPts val="800"/>
              </a:spcBef>
              <a:buClr>
                <a:schemeClr val="accent3">
                  <a:lumMod val="40000"/>
                  <a:lumOff val="60000"/>
                </a:schemeClr>
              </a:buClr>
              <a:buSzPct val="85000"/>
            </a:pPr>
            <a:r>
              <a:rPr lang="en-US" dirty="0" smtClean="0"/>
              <a:t>Change because you used to only sell products and now you manufacture them, well then fine.</a:t>
            </a:r>
          </a:p>
          <a:p>
            <a:pPr marL="800100" lvl="8" indent="-342900">
              <a:spcBef>
                <a:spcPts val="800"/>
              </a:spcBef>
              <a:buClr>
                <a:schemeClr val="accent3">
                  <a:lumMod val="40000"/>
                  <a:lumOff val="60000"/>
                </a:schemeClr>
              </a:buClr>
              <a:buSzPct val="85000"/>
            </a:pPr>
            <a:r>
              <a:rPr lang="en-US" dirty="0" smtClean="0"/>
              <a:t>Change because—surprise!—July happened, bad.</a:t>
            </a:r>
          </a:p>
          <a:p>
            <a:pPr marL="342900" lvl="7" indent="-342900">
              <a:spcBef>
                <a:spcPts val="800"/>
              </a:spcBef>
              <a:buClr>
                <a:schemeClr val="accent3">
                  <a:lumMod val="40000"/>
                  <a:lumOff val="60000"/>
                </a:schemeClr>
              </a:buClr>
              <a:buSzPct val="85000"/>
              <a:buFont typeface="+mj-lt"/>
              <a:buAutoNum type="arabicPeriod"/>
            </a:pPr>
            <a:r>
              <a:rPr lang="en-US" dirty="0" smtClean="0"/>
              <a:t>Just because Microsoft (or Oracle, or Sun, or . . .) says you can doesn’t mean you should.</a:t>
            </a:r>
          </a:p>
          <a:p>
            <a:pPr marL="342900" lvl="7" indent="-342900">
              <a:spcBef>
                <a:spcPts val="800"/>
              </a:spcBef>
              <a:buClr>
                <a:schemeClr val="accent3">
                  <a:lumMod val="40000"/>
                  <a:lumOff val="60000"/>
                </a:schemeClr>
              </a:buClr>
              <a:buSzPct val="85000"/>
              <a:buFont typeface="+mj-lt"/>
              <a:buAutoNum type="arabicPeriod"/>
            </a:pPr>
            <a:r>
              <a:rPr lang="en-US" dirty="0" smtClean="0"/>
              <a:t>There is an appropriate level of abstraction for every problem.</a:t>
            </a:r>
          </a:p>
          <a:p>
            <a:pPr marL="342900" lvl="7" indent="-342900">
              <a:spcBef>
                <a:spcPts val="800"/>
              </a:spcBef>
              <a:buClr>
                <a:schemeClr val="accent3">
                  <a:lumMod val="40000"/>
                  <a:lumOff val="60000"/>
                </a:schemeClr>
              </a:buClr>
              <a:buSzPct val="85000"/>
              <a:buFont typeface="+mj-lt"/>
              <a:buAutoNum type="arabicPeriod"/>
            </a:pPr>
            <a:r>
              <a:rPr lang="en-US" dirty="0" smtClean="0"/>
              <a:t>Test data (or functions or structures) will come back to haunt you in various and embarrassing ways.</a:t>
            </a:r>
          </a:p>
          <a:p>
            <a:pPr marL="342900" lvl="7" indent="-342900">
              <a:spcBef>
                <a:spcPts val="800"/>
              </a:spcBef>
              <a:buClr>
                <a:schemeClr val="accent3">
                  <a:lumMod val="40000"/>
                  <a:lumOff val="60000"/>
                </a:schemeClr>
              </a:buClr>
              <a:buSzPct val="85000"/>
              <a:buFont typeface="+mj-lt"/>
              <a:buAutoNum type="arabicPeriod"/>
            </a:pPr>
            <a:r>
              <a:rPr lang="en-US" dirty="0" smtClean="0"/>
              <a:t>Just because your tool doesn’t support doing it easily doesn’t mean it isn’t necessary.</a:t>
            </a:r>
          </a:p>
          <a:p>
            <a:pPr marL="342900" lvl="7" indent="-342900">
              <a:spcBef>
                <a:spcPts val="800"/>
              </a:spcBef>
              <a:buClr>
                <a:schemeClr val="accent3">
                  <a:lumMod val="40000"/>
                  <a:lumOff val="60000"/>
                </a:schemeClr>
              </a:buClr>
              <a:buSzPct val="85000"/>
              <a:buFont typeface="+mj-lt"/>
              <a:buAutoNum type="arabicPeriod"/>
            </a:pPr>
            <a:r>
              <a:rPr lang="en-US" dirty="0" smtClean="0"/>
              <a:t>Your data will be used for more purposes by more people and programs for a longer time than you think.</a:t>
            </a:r>
          </a:p>
        </p:txBody>
      </p:sp>
      <p:sp>
        <p:nvSpPr>
          <p:cNvPr id="4" name="Slide Number Placeholder 3"/>
          <p:cNvSpPr>
            <a:spLocks noGrp="1"/>
          </p:cNvSpPr>
          <p:nvPr>
            <p:ph type="sldNum" sz="quarter" idx="12"/>
          </p:nvPr>
        </p:nvSpPr>
        <p:spPr>
          <a:prstGeom prst="rect">
            <a:avLst/>
          </a:prstGeom>
        </p:spPr>
        <p:txBody>
          <a:bodyPr/>
          <a:lstStyle/>
          <a:p>
            <a:fld id="{B2FB18EB-C87E-40CA-9294-E77A83929D1D}" type="slidenum">
              <a:rPr lang="en-US" smtClean="0"/>
              <a:pPr/>
              <a:t>70</a:t>
            </a:fld>
            <a:endParaRPr lang="en-US" dirty="0"/>
          </a:p>
        </p:txBody>
      </p:sp>
      <p:sp>
        <p:nvSpPr>
          <p:cNvPr id="2" name="Title 1"/>
          <p:cNvSpPr>
            <a:spLocks noGrp="1"/>
          </p:cNvSpPr>
          <p:nvPr>
            <p:ph type="title"/>
          </p:nvPr>
        </p:nvSpPr>
        <p:spPr/>
        <p:txBody>
          <a:bodyPr/>
          <a:lstStyle/>
          <a:p>
            <a:r>
              <a:rPr lang="en-US" dirty="0" smtClean="0"/>
              <a:t>Eric’s Axioms</a:t>
            </a:r>
            <a:endParaRPr lang="en-US" dirty="0"/>
          </a:p>
        </p:txBody>
      </p:sp>
      <p:sp>
        <p:nvSpPr>
          <p:cNvPr id="5" name="Footer Placeholder 4"/>
          <p:cNvSpPr>
            <a:spLocks noGrp="1"/>
          </p:cNvSpPr>
          <p:nvPr>
            <p:ph type="ftr" sz="quarter" idx="3"/>
          </p:nvPr>
        </p:nvSpPr>
        <p:spPr/>
        <p:txBody>
          <a:bodyPr/>
          <a:lstStyle/>
          <a:p>
            <a:r>
              <a:rPr lang="en-US" smtClean="0"/>
              <a:t>© 2008 Eric M. Wilson — ewilson@datazulu.com</a:t>
            </a: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idx="1"/>
          </p:nvPr>
        </p:nvSpPr>
        <p:spPr/>
        <p:txBody>
          <a:bodyPr>
            <a:normAutofit lnSpcReduction="10000"/>
          </a:bodyPr>
          <a:lstStyle/>
          <a:p>
            <a:r>
              <a:rPr lang="en-US" dirty="0" smtClean="0"/>
              <a:t>More computing sins are committed in the name of efficiency (without necessarily achieving it) than for any other single reason—including blind stupidity.</a:t>
            </a:r>
            <a:endParaRPr lang="en-US" dirty="0"/>
          </a:p>
        </p:txBody>
      </p:sp>
      <p:sp>
        <p:nvSpPr>
          <p:cNvPr id="3" name="Slide Number Placeholder 2"/>
          <p:cNvSpPr>
            <a:spLocks noGrp="1"/>
          </p:cNvSpPr>
          <p:nvPr>
            <p:ph type="sldNum" sz="quarter" idx="12"/>
          </p:nvPr>
        </p:nvSpPr>
        <p:spPr/>
        <p:txBody>
          <a:bodyPr/>
          <a:lstStyle/>
          <a:p>
            <a:fld id="{9E511A30-EE8E-4323-B522-A533CCF7C4EC}" type="slidenum">
              <a:rPr lang="en-US" smtClean="0"/>
              <a:pPr/>
              <a:t>71</a:t>
            </a:fld>
            <a:endParaRPr lang="en-US" dirty="0"/>
          </a:p>
        </p:txBody>
      </p:sp>
      <p:sp>
        <p:nvSpPr>
          <p:cNvPr id="5" name="Footer Placeholder 4"/>
          <p:cNvSpPr>
            <a:spLocks noGrp="1"/>
          </p:cNvSpPr>
          <p:nvPr>
            <p:ph type="ftr" sz="quarter" idx="3"/>
          </p:nvPr>
        </p:nvSpPr>
        <p:spPr/>
        <p:txBody>
          <a:bodyPr/>
          <a:lstStyle/>
          <a:p>
            <a:r>
              <a:rPr lang="en-US" sz="1400" b="1" smtClean="0">
                <a:latin typeface="Garamond" pitchFamily="18" charset="0"/>
              </a:rPr>
              <a:t>XML and Relational Databases </a:t>
            </a:r>
            <a:r>
              <a:rPr lang="en-US" i="1" smtClean="0"/>
              <a:t/>
            </a:r>
            <a:br>
              <a:rPr lang="en-US" i="1" smtClean="0"/>
            </a:br>
            <a:r>
              <a:rPr lang="en-US" sz="800" smtClean="0"/>
              <a:t>© 2008, Eric M. Wilson  </a:t>
            </a:r>
            <a:r>
              <a:rPr lang="en-US" sz="800" smtClean="0">
                <a:sym typeface="Wingdings 2"/>
              </a:rPr>
              <a:t></a:t>
            </a:r>
            <a:r>
              <a:rPr lang="en-US" sz="800" smtClean="0"/>
              <a:t>  ewilson@datazulu.com</a:t>
            </a:r>
            <a:endParaRPr lang="en-US" sz="800" dirty="0"/>
          </a:p>
        </p:txBody>
      </p:sp>
      <p:sp>
        <p:nvSpPr>
          <p:cNvPr id="6" name="Title 5"/>
          <p:cNvSpPr>
            <a:spLocks noGrp="1"/>
          </p:cNvSpPr>
          <p:nvPr>
            <p:ph type="title"/>
          </p:nvPr>
        </p:nvSpPr>
        <p:spPr/>
        <p:txBody>
          <a:bodyPr/>
          <a:lstStyle/>
          <a:p>
            <a:r>
              <a:rPr lang="en-US" dirty="0" smtClean="0"/>
              <a:t>Performance?</a:t>
            </a:r>
            <a:endParaRPr lang="en-US" dirty="0"/>
          </a:p>
        </p:txBody>
      </p:sp>
      <p:sp>
        <p:nvSpPr>
          <p:cNvPr id="8" name="Text Placeholder 7"/>
          <p:cNvSpPr>
            <a:spLocks noGrp="1"/>
          </p:cNvSpPr>
          <p:nvPr>
            <p:ph type="body" sz="quarter" idx="13"/>
          </p:nvPr>
        </p:nvSpPr>
        <p:spPr/>
        <p:txBody>
          <a:bodyPr/>
          <a:lstStyle/>
          <a:p>
            <a:r>
              <a:rPr lang="en-US" dirty="0" smtClean="0"/>
              <a:t>W.A. </a:t>
            </a:r>
            <a:r>
              <a:rPr lang="en-US" dirty="0" err="1" smtClean="0"/>
              <a:t>Wulf</a:t>
            </a:r>
            <a:r>
              <a:rPr lang="en-US" dirty="0" smtClean="0"/>
              <a:t>, quoted in [McConnell04], p. 588</a:t>
            </a:r>
            <a:endParaRPr lang="en-US" dirty="0"/>
          </a:p>
        </p:txBody>
      </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3429000" y="1600200"/>
            <a:ext cx="5257800" cy="4005072"/>
          </a:xfrm>
        </p:spPr>
        <p:txBody>
          <a:bodyPr/>
          <a:lstStyle/>
          <a:p>
            <a:pPr lvl="0"/>
            <a:r>
              <a:rPr lang="en-US" dirty="0" smtClean="0"/>
              <a:t>Dr. Edgar F. (Ted) Codd</a:t>
            </a:r>
          </a:p>
          <a:p>
            <a:pPr lvl="1"/>
            <a:r>
              <a:rPr lang="en-US" dirty="0" smtClean="0"/>
              <a:t>Invented the relational model</a:t>
            </a:r>
          </a:p>
          <a:p>
            <a:pPr lvl="1"/>
            <a:r>
              <a:rPr lang="en-US" dirty="0" smtClean="0"/>
              <a:t>Model remains solid foundation almost 40 years past its inception in 1969/1970.</a:t>
            </a:r>
          </a:p>
          <a:p>
            <a:pPr lvl="1"/>
            <a:r>
              <a:rPr lang="en-US" dirty="0" smtClean="0"/>
              <a:t>Tribute &amp; retrospective (by Chris Date):</a:t>
            </a:r>
            <a:br>
              <a:rPr lang="en-US" dirty="0" smtClean="0"/>
            </a:br>
            <a:r>
              <a:rPr lang="en-US" sz="1800" dirty="0" smtClean="0">
                <a:solidFill>
                  <a:schemeClr val="accent1">
                    <a:lumMod val="60000"/>
                    <a:lumOff val="40000"/>
                  </a:schemeClr>
                </a:solidFill>
              </a:rPr>
              <a:t>http://www.dbdebunk.com/page/page/621965.htm </a:t>
            </a:r>
            <a:endParaRPr lang="en-US" dirty="0" smtClean="0">
              <a:solidFill>
                <a:schemeClr val="accent1">
                  <a:lumMod val="60000"/>
                  <a:lumOff val="40000"/>
                </a:schemeClr>
              </a:solidFill>
            </a:endParaRPr>
          </a:p>
          <a:p>
            <a:endParaRPr lang="en-US" dirty="0"/>
          </a:p>
        </p:txBody>
      </p:sp>
      <p:sp>
        <p:nvSpPr>
          <p:cNvPr id="2" name="Slide Number Placeholder 1"/>
          <p:cNvSpPr>
            <a:spLocks noGrp="1"/>
          </p:cNvSpPr>
          <p:nvPr>
            <p:ph type="sldNum" sz="quarter" idx="12"/>
          </p:nvPr>
        </p:nvSpPr>
        <p:spPr/>
        <p:txBody>
          <a:bodyPr/>
          <a:lstStyle/>
          <a:p>
            <a:fld id="{9E511A30-EE8E-4323-B522-A533CCF7C4EC}" type="slidenum">
              <a:rPr lang="en-US" smtClean="0"/>
              <a:pPr/>
              <a:t>72</a:t>
            </a:fld>
            <a:endParaRPr lang="en-US"/>
          </a:p>
        </p:txBody>
      </p:sp>
      <p:sp>
        <p:nvSpPr>
          <p:cNvPr id="5" name="Title 4"/>
          <p:cNvSpPr>
            <a:spLocks noGrp="1"/>
          </p:cNvSpPr>
          <p:nvPr>
            <p:ph type="title"/>
          </p:nvPr>
        </p:nvSpPr>
        <p:spPr/>
        <p:txBody>
          <a:bodyPr/>
          <a:lstStyle/>
          <a:p>
            <a:r>
              <a:rPr lang="en-US" dirty="0" smtClean="0"/>
              <a:t>You Should Know — Ted Codd</a:t>
            </a:r>
            <a:endParaRPr lang="en-US" dirty="0"/>
          </a:p>
        </p:txBody>
      </p:sp>
      <p:sp>
        <p:nvSpPr>
          <p:cNvPr id="4" name="Footer Placeholder 3"/>
          <p:cNvSpPr>
            <a:spLocks noGrp="1"/>
          </p:cNvSpPr>
          <p:nvPr>
            <p:ph type="ftr" sz="quarter" idx="3"/>
          </p:nvPr>
        </p:nvSpPr>
        <p:spPr/>
        <p:txBody>
          <a:bodyPr/>
          <a:lstStyle/>
          <a:p>
            <a:r>
              <a:rPr lang="en-US" sz="1400" b="1" smtClean="0">
                <a:latin typeface="Garamond" pitchFamily="18" charset="0"/>
              </a:rPr>
              <a:t>XML and Relational Databases </a:t>
            </a:r>
            <a:r>
              <a:rPr lang="en-US" i="1" smtClean="0"/>
              <a:t/>
            </a:r>
            <a:br>
              <a:rPr lang="en-US" i="1" smtClean="0"/>
            </a:br>
            <a:r>
              <a:rPr lang="en-US" sz="800" smtClean="0"/>
              <a:t>© 2008, Eric M. Wilson  </a:t>
            </a:r>
            <a:r>
              <a:rPr lang="en-US" sz="800" smtClean="0">
                <a:sym typeface="Wingdings 2"/>
              </a:rPr>
              <a:t></a:t>
            </a:r>
            <a:r>
              <a:rPr lang="en-US" sz="800" smtClean="0"/>
              <a:t>  ewilson@datazulu.com</a:t>
            </a:r>
            <a:endParaRPr lang="en-US" sz="800" dirty="0"/>
          </a:p>
        </p:txBody>
      </p:sp>
      <p:pic>
        <p:nvPicPr>
          <p:cNvPr id="7" name="Picture 1"/>
          <p:cNvPicPr>
            <a:picLocks noChangeAspect="1" noChangeArrowheads="1"/>
          </p:cNvPicPr>
          <p:nvPr/>
        </p:nvPicPr>
        <p:blipFill>
          <a:blip r:embed="rId3" cstate="print"/>
          <a:srcRect/>
          <a:stretch>
            <a:fillRect/>
          </a:stretch>
        </p:blipFill>
        <p:spPr bwMode="auto">
          <a:xfrm>
            <a:off x="1600200" y="1676400"/>
            <a:ext cx="1295400" cy="1841801"/>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1"/>
          <p:cNvPicPr>
            <a:picLocks noChangeAspect="1" noChangeArrowheads="1"/>
          </p:cNvPicPr>
          <p:nvPr/>
        </p:nvPicPr>
        <p:blipFill>
          <a:blip r:embed="rId3" cstate="print"/>
          <a:srcRect/>
          <a:stretch>
            <a:fillRect/>
          </a:stretch>
        </p:blipFill>
        <p:spPr bwMode="auto">
          <a:xfrm>
            <a:off x="1219200" y="1524000"/>
            <a:ext cx="1251930" cy="1828800"/>
          </a:xfrm>
          <a:prstGeom prst="rect">
            <a:avLst/>
          </a:prstGeom>
          <a:noFill/>
          <a:ln w="9525">
            <a:noFill/>
            <a:miter lim="800000"/>
            <a:headEnd/>
            <a:tailEnd/>
          </a:ln>
          <a:effectLst/>
        </p:spPr>
      </p:pic>
      <p:sp>
        <p:nvSpPr>
          <p:cNvPr id="3" name="Content Placeholder 2"/>
          <p:cNvSpPr>
            <a:spLocks noGrp="1"/>
          </p:cNvSpPr>
          <p:nvPr>
            <p:ph idx="1"/>
          </p:nvPr>
        </p:nvSpPr>
        <p:spPr>
          <a:xfrm>
            <a:off x="2971800" y="1481328"/>
            <a:ext cx="5715000" cy="4525963"/>
          </a:xfrm>
          <a:prstGeom prst="rect">
            <a:avLst/>
          </a:prstGeom>
        </p:spPr>
        <p:txBody>
          <a:bodyPr/>
          <a:lstStyle/>
          <a:p>
            <a:r>
              <a:rPr lang="en-US" dirty="0" smtClean="0"/>
              <a:t>C.J. (Chris) Date</a:t>
            </a:r>
          </a:p>
          <a:p>
            <a:pPr lvl="1"/>
            <a:r>
              <a:rPr lang="en-US" dirty="0" smtClean="0"/>
              <a:t>Author, lecturer, instructor</a:t>
            </a:r>
          </a:p>
          <a:p>
            <a:pPr lvl="1"/>
            <a:r>
              <a:rPr lang="en-US" dirty="0" smtClean="0"/>
              <a:t>Contemporary and colleague of Ted Codd</a:t>
            </a:r>
          </a:p>
          <a:p>
            <a:pPr lvl="1"/>
            <a:r>
              <a:rPr lang="en-US" dirty="0" smtClean="0"/>
              <a:t>Leading authority on the Relational Model</a:t>
            </a:r>
            <a:endParaRPr lang="en-US" dirty="0"/>
          </a:p>
        </p:txBody>
      </p:sp>
      <p:sp>
        <p:nvSpPr>
          <p:cNvPr id="5" name="Slide Number Placeholder 4"/>
          <p:cNvSpPr>
            <a:spLocks noGrp="1"/>
          </p:cNvSpPr>
          <p:nvPr>
            <p:ph type="sldNum" sz="quarter" idx="12"/>
          </p:nvPr>
        </p:nvSpPr>
        <p:spPr>
          <a:prstGeom prst="rect">
            <a:avLst/>
          </a:prstGeom>
        </p:spPr>
        <p:txBody>
          <a:bodyPr/>
          <a:lstStyle/>
          <a:p>
            <a:fld id="{25DEE585-1244-45D8-A1DD-EE69A9684187}" type="slidenum">
              <a:rPr lang="en-US" smtClean="0"/>
              <a:pPr/>
              <a:t>73</a:t>
            </a:fld>
            <a:endParaRPr lang="en-US"/>
          </a:p>
        </p:txBody>
      </p:sp>
      <p:sp>
        <p:nvSpPr>
          <p:cNvPr id="2" name="Title 1"/>
          <p:cNvSpPr>
            <a:spLocks noGrp="1"/>
          </p:cNvSpPr>
          <p:nvPr>
            <p:ph type="title"/>
          </p:nvPr>
        </p:nvSpPr>
        <p:spPr/>
        <p:txBody>
          <a:bodyPr/>
          <a:lstStyle/>
          <a:p>
            <a:r>
              <a:rPr lang="en-US" dirty="0" smtClean="0"/>
              <a:t>You Should Know — Chris Date</a:t>
            </a:r>
            <a:endParaRPr lang="en-US" dirty="0"/>
          </a:p>
        </p:txBody>
      </p:sp>
      <p:sp>
        <p:nvSpPr>
          <p:cNvPr id="4" name="Footer Placeholder 3"/>
          <p:cNvSpPr>
            <a:spLocks noGrp="1"/>
          </p:cNvSpPr>
          <p:nvPr>
            <p:ph type="ftr" sz="quarter" idx="3"/>
          </p:nvPr>
        </p:nvSpPr>
        <p:spPr/>
        <p:txBody>
          <a:bodyPr/>
          <a:lstStyle/>
          <a:p>
            <a:r>
              <a:rPr lang="en-US" smtClean="0"/>
              <a:t>© 2008 Eric M. Wilson — ewilson@datazulu.com</a:t>
            </a:r>
            <a:endParaRPr lang="en-US" dirty="0"/>
          </a:p>
        </p:txBody>
      </p:sp>
      <p:pic>
        <p:nvPicPr>
          <p:cNvPr id="6" name="Picture 3"/>
          <p:cNvPicPr>
            <a:picLocks noChangeAspect="1" noChangeArrowheads="1"/>
          </p:cNvPicPr>
          <p:nvPr/>
        </p:nvPicPr>
        <p:blipFill>
          <a:blip r:embed="rId4" cstate="print"/>
          <a:srcRect/>
          <a:stretch>
            <a:fillRect/>
          </a:stretch>
        </p:blipFill>
        <p:spPr bwMode="auto">
          <a:xfrm>
            <a:off x="3733800" y="4419600"/>
            <a:ext cx="1752600" cy="1752600"/>
          </a:xfrm>
          <a:prstGeom prst="rect">
            <a:avLst/>
          </a:prstGeom>
          <a:noFill/>
          <a:ln w="9525">
            <a:noFill/>
            <a:miter lim="800000"/>
            <a:headEnd/>
            <a:tailEnd/>
          </a:ln>
          <a:effectLst/>
        </p:spPr>
      </p:pic>
      <p:sp>
        <p:nvSpPr>
          <p:cNvPr id="7" name="TextBox 6"/>
          <p:cNvSpPr txBox="1"/>
          <p:nvPr/>
        </p:nvSpPr>
        <p:spPr>
          <a:xfrm>
            <a:off x="5562600" y="5029200"/>
            <a:ext cx="3124200" cy="646331"/>
          </a:xfrm>
          <a:prstGeom prst="rect">
            <a:avLst/>
          </a:prstGeom>
          <a:noFill/>
        </p:spPr>
        <p:txBody>
          <a:bodyPr wrap="square" rtlCol="0">
            <a:spAutoFit/>
          </a:bodyPr>
          <a:lstStyle/>
          <a:p>
            <a:r>
              <a:rPr lang="en-US" dirty="0" smtClean="0"/>
              <a:t>If you read only one “theory” book, make it this one.</a:t>
            </a: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4"/>
          <p:cNvSpPr>
            <a:spLocks noGrp="1"/>
          </p:cNvSpPr>
          <p:nvPr>
            <p:ph type="sldNum" sz="quarter" idx="12"/>
          </p:nvPr>
        </p:nvSpPr>
        <p:spPr/>
        <p:txBody>
          <a:bodyPr/>
          <a:lstStyle/>
          <a:p>
            <a:fld id="{9B8B57E7-2635-432D-85D8-42412B18A66C}" type="slidenum">
              <a:rPr lang="en-US"/>
              <a:pPr/>
              <a:t>74</a:t>
            </a:fld>
            <a:endParaRPr lang="en-US"/>
          </a:p>
        </p:txBody>
      </p:sp>
      <p:sp>
        <p:nvSpPr>
          <p:cNvPr id="461826" name="Rectangle 2"/>
          <p:cNvSpPr>
            <a:spLocks noGrp="1" noChangeArrowheads="1"/>
          </p:cNvSpPr>
          <p:nvPr>
            <p:ph type="title"/>
          </p:nvPr>
        </p:nvSpPr>
        <p:spPr/>
        <p:txBody>
          <a:bodyPr/>
          <a:lstStyle/>
          <a:p>
            <a:r>
              <a:rPr lang="en-US" dirty="0"/>
              <a:t>A “Relational” </a:t>
            </a:r>
            <a:r>
              <a:rPr lang="en-US" dirty="0" smtClean="0"/>
              <a:t>Encoding (ROTE)</a:t>
            </a:r>
            <a:endParaRPr lang="en-US" dirty="0"/>
          </a:p>
        </p:txBody>
      </p:sp>
      <p:sp>
        <p:nvSpPr>
          <p:cNvPr id="8" name="Footer Placeholder 7"/>
          <p:cNvSpPr>
            <a:spLocks noGrp="1"/>
          </p:cNvSpPr>
          <p:nvPr>
            <p:ph type="ftr" sz="quarter" idx="3"/>
          </p:nvPr>
        </p:nvSpPr>
        <p:spPr/>
        <p:txBody>
          <a:bodyPr/>
          <a:lstStyle/>
          <a:p>
            <a:r>
              <a:rPr lang="en-US" sz="1400" b="1" smtClean="0">
                <a:latin typeface="Garamond" pitchFamily="18" charset="0"/>
              </a:rPr>
              <a:t>XML and Relational Databases </a:t>
            </a:r>
            <a:r>
              <a:rPr lang="en-US" i="1" smtClean="0"/>
              <a:t/>
            </a:r>
            <a:br>
              <a:rPr lang="en-US" i="1" smtClean="0"/>
            </a:br>
            <a:r>
              <a:rPr lang="en-US" sz="800" smtClean="0"/>
              <a:t>© 2008, Eric M. Wilson  </a:t>
            </a:r>
            <a:r>
              <a:rPr lang="en-US" sz="800" smtClean="0">
                <a:sym typeface="Wingdings 2"/>
              </a:rPr>
              <a:t></a:t>
            </a:r>
            <a:r>
              <a:rPr lang="en-US" sz="800" smtClean="0"/>
              <a:t>  ewilson@datazulu.com</a:t>
            </a:r>
            <a:endParaRPr lang="en-US" sz="800" dirty="0"/>
          </a:p>
        </p:txBody>
      </p:sp>
      <p:pic>
        <p:nvPicPr>
          <p:cNvPr id="461828" name="Picture 4"/>
          <p:cNvPicPr>
            <a:picLocks noChangeAspect="1" noChangeArrowheads="1"/>
          </p:cNvPicPr>
          <p:nvPr/>
        </p:nvPicPr>
        <p:blipFill>
          <a:blip r:embed="rId3" cstate="print"/>
          <a:srcRect/>
          <a:stretch>
            <a:fillRect/>
          </a:stretch>
        </p:blipFill>
        <p:spPr bwMode="auto">
          <a:xfrm>
            <a:off x="4343400" y="1447800"/>
            <a:ext cx="4141787" cy="4572000"/>
          </a:xfrm>
          <a:prstGeom prst="rect">
            <a:avLst/>
          </a:prstGeom>
          <a:solidFill>
            <a:schemeClr val="tx1"/>
          </a:solidFill>
          <a:ln w="12700" cap="sq">
            <a:noFill/>
            <a:round/>
            <a:headEnd type="none" w="sm" len="sm"/>
            <a:tailEnd type="none" w="sm" len="sm"/>
          </a:ln>
          <a:effectLst>
            <a:innerShdw blurRad="114300">
              <a:prstClr val="black"/>
            </a:innerShdw>
          </a:effectLst>
        </p:spPr>
      </p:pic>
      <p:pic>
        <p:nvPicPr>
          <p:cNvPr id="461830" name="Picture 6"/>
          <p:cNvPicPr>
            <a:picLocks noChangeAspect="1" noChangeArrowheads="1"/>
          </p:cNvPicPr>
          <p:nvPr/>
        </p:nvPicPr>
        <p:blipFill>
          <a:blip r:embed="rId4" cstate="print"/>
          <a:srcRect/>
          <a:stretch>
            <a:fillRect/>
          </a:stretch>
        </p:blipFill>
        <p:spPr bwMode="auto">
          <a:xfrm>
            <a:off x="990600" y="1447800"/>
            <a:ext cx="2536196" cy="4576763"/>
          </a:xfrm>
          <a:prstGeom prst="rect">
            <a:avLst/>
          </a:prstGeom>
          <a:solidFill>
            <a:schemeClr val="tx1"/>
          </a:solidFill>
          <a:ln w="12700" cap="sq">
            <a:noFill/>
            <a:round/>
            <a:headEnd type="none" w="sm" len="sm"/>
            <a:tailEnd type="none" w="sm" len="sm"/>
          </a:ln>
          <a:effectLst>
            <a:innerShdw blurRad="114300">
              <a:prstClr val="black"/>
            </a:innerShdw>
          </a:effectLst>
        </p:spPr>
      </p:pic>
      <p:sp>
        <p:nvSpPr>
          <p:cNvPr id="461831" name="Text Box 7"/>
          <p:cNvSpPr txBox="1">
            <a:spLocks noChangeArrowheads="1"/>
          </p:cNvSpPr>
          <p:nvPr/>
        </p:nvSpPr>
        <p:spPr bwMode="auto">
          <a:xfrm>
            <a:off x="3657600" y="3124200"/>
            <a:ext cx="685800" cy="830997"/>
          </a:xfrm>
          <a:prstGeom prst="rect">
            <a:avLst/>
          </a:prstGeom>
          <a:noFill/>
          <a:ln w="9525" algn="ctr">
            <a:noFill/>
            <a:miter lim="800000"/>
            <a:headEnd/>
            <a:tailEnd/>
          </a:ln>
          <a:effectLst>
            <a:outerShdw dist="35921" dir="2700000" algn="ctr" rotWithShape="0">
              <a:schemeClr val="bg1"/>
            </a:outerShdw>
          </a:effectLst>
        </p:spPr>
        <p:txBody>
          <a:bodyPr>
            <a:spAutoFit/>
          </a:bodyPr>
          <a:lstStyle/>
          <a:p>
            <a:pPr>
              <a:spcBef>
                <a:spcPct val="50000"/>
              </a:spcBef>
            </a:pPr>
            <a:r>
              <a:rPr lang="en-US" sz="4800" dirty="0">
                <a:sym typeface="Symbol" pitchFamily="18" charset="2"/>
              </a:rPr>
              <a:t></a:t>
            </a:r>
          </a:p>
        </p:txBody>
      </p:sp>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2850" name="Rectangle 2"/>
          <p:cNvSpPr>
            <a:spLocks noGrp="1" noChangeArrowheads="1"/>
          </p:cNvSpPr>
          <p:nvPr>
            <p:ph type="title"/>
          </p:nvPr>
        </p:nvSpPr>
        <p:spPr/>
        <p:txBody>
          <a:bodyPr/>
          <a:lstStyle/>
          <a:p>
            <a:pPr algn="ctr"/>
            <a:r>
              <a:rPr lang="en-US" smtClean="0"/>
              <a:t>References</a:t>
            </a:r>
            <a:endParaRPr lang="en-US" dirty="0"/>
          </a:p>
        </p:txBody>
      </p:sp>
      <p:sp>
        <p:nvSpPr>
          <p:cNvPr id="7" name="Text Placeholder 6"/>
          <p:cNvSpPr>
            <a:spLocks noGrp="1"/>
          </p:cNvSpPr>
          <p:nvPr>
            <p:ph type="body" idx="1"/>
          </p:nvPr>
        </p:nvSpPr>
        <p:spPr/>
        <p:txBody>
          <a:bodyPr/>
          <a:lstStyle/>
          <a:p>
            <a:endParaRPr lang="en-US"/>
          </a:p>
        </p:txBody>
      </p:sp>
      <p:sp>
        <p:nvSpPr>
          <p:cNvPr id="4" name="Slide Number Placeholder 4"/>
          <p:cNvSpPr>
            <a:spLocks noGrp="1"/>
          </p:cNvSpPr>
          <p:nvPr>
            <p:ph type="sldNum" sz="quarter" idx="12"/>
          </p:nvPr>
        </p:nvSpPr>
        <p:spPr/>
        <p:txBody>
          <a:bodyPr/>
          <a:lstStyle/>
          <a:p>
            <a:fld id="{AAF31450-0910-4D81-9C8B-504C75064A11}" type="slidenum">
              <a:rPr lang="en-US" smtClean="0"/>
              <a:pPr/>
              <a:t>75</a:t>
            </a:fld>
            <a:endParaRPr lang="en-US"/>
          </a:p>
        </p:txBody>
      </p:sp>
      <p:sp>
        <p:nvSpPr>
          <p:cNvPr id="5" name="Footer Placeholder 4"/>
          <p:cNvSpPr>
            <a:spLocks noGrp="1"/>
          </p:cNvSpPr>
          <p:nvPr>
            <p:ph type="ftr" sz="quarter" idx="3"/>
          </p:nvPr>
        </p:nvSpPr>
        <p:spPr/>
        <p:txBody>
          <a:bodyPr/>
          <a:lstStyle/>
          <a:p>
            <a:r>
              <a:rPr lang="en-US" sz="1400" b="1" smtClean="0">
                <a:latin typeface="Garamond" pitchFamily="18" charset="0"/>
              </a:rPr>
              <a:t>XML and Relational Databases </a:t>
            </a:r>
            <a:r>
              <a:rPr lang="en-US" i="1" smtClean="0"/>
              <a:t/>
            </a:r>
            <a:br>
              <a:rPr lang="en-US" i="1" smtClean="0"/>
            </a:br>
            <a:r>
              <a:rPr lang="en-US" sz="800" smtClean="0"/>
              <a:t>© 2008, Eric M. Wilson  </a:t>
            </a:r>
            <a:r>
              <a:rPr lang="en-US" sz="800" smtClean="0">
                <a:sym typeface="Wingdings 2"/>
              </a:rPr>
              <a:t></a:t>
            </a:r>
            <a:r>
              <a:rPr lang="en-US" sz="800" smtClean="0"/>
              <a:t>  ewilson@datazulu.com</a:t>
            </a:r>
            <a:endParaRPr lang="en-US" sz="800" dirty="0"/>
          </a:p>
        </p:txBody>
      </p:sp>
      <p:sp>
        <p:nvSpPr>
          <p:cNvPr id="462851" name="Rectangle 3"/>
          <p:cNvSpPr>
            <a:spLocks noChangeArrowheads="1"/>
          </p:cNvSpPr>
          <p:nvPr/>
        </p:nvSpPr>
        <p:spPr bwMode="auto">
          <a:xfrm>
            <a:off x="136525" y="6553200"/>
            <a:ext cx="92075" cy="92075"/>
          </a:xfrm>
          <a:prstGeom prst="rect">
            <a:avLst/>
          </a:prstGeom>
          <a:solidFill>
            <a:srgbClr val="6A8CB6"/>
          </a:solidFill>
          <a:ln w="12700" cap="sq">
            <a:noFill/>
            <a:miter lim="800000"/>
            <a:headEnd type="none" w="sm" len="sm"/>
            <a:tailEnd type="none" w="sm" len="sm"/>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lvl="0"/>
            <a:r>
              <a:rPr lang="en-US" sz="1500" dirty="0" smtClean="0"/>
              <a:t>[</a:t>
            </a:r>
            <a:r>
              <a:rPr lang="en-US" sz="1500" dirty="0" err="1" smtClean="0"/>
              <a:t>AskewWall</a:t>
            </a:r>
            <a:r>
              <a:rPr lang="en-US" sz="1500" dirty="0" smtClean="0"/>
              <a:t>] Hugh Darwin, “The Askew Wall” (presentation). Available at: http://www.dcs.warwick.ac.uk/~hugh/TTM/TTM-TheAskewWall-printable.pdf.</a:t>
            </a:r>
          </a:p>
          <a:p>
            <a:r>
              <a:rPr lang="en-US" sz="1500" dirty="0" smtClean="0"/>
              <a:t>[Barker90] Richard Barker, </a:t>
            </a:r>
            <a:r>
              <a:rPr lang="en-US" sz="1500" i="1" dirty="0" smtClean="0"/>
              <a:t>Case*Method: Entity Relationship </a:t>
            </a:r>
            <a:r>
              <a:rPr lang="en-US" sz="1500" i="1" dirty="0" err="1" smtClean="0"/>
              <a:t>Modelling</a:t>
            </a:r>
            <a:r>
              <a:rPr lang="en-US" sz="1500" i="1" dirty="0" smtClean="0"/>
              <a:t>,</a:t>
            </a:r>
            <a:r>
              <a:rPr lang="en-US" sz="1500" dirty="0" smtClean="0"/>
              <a:t> Addison-Wesley, 1990. ISBN: 0201416964.</a:t>
            </a:r>
          </a:p>
          <a:p>
            <a:r>
              <a:rPr lang="en-US" sz="1500" dirty="0" smtClean="0"/>
              <a:t>[Bass03]: Len Bass, Paul Clements, and Rick </a:t>
            </a:r>
            <a:r>
              <a:rPr lang="en-US" sz="1500" dirty="0" err="1" smtClean="0"/>
              <a:t>Kazman</a:t>
            </a:r>
            <a:r>
              <a:rPr lang="en-US" sz="1500" dirty="0" smtClean="0"/>
              <a:t>, </a:t>
            </a:r>
            <a:r>
              <a:rPr lang="en-US" sz="1500" i="1" dirty="0" smtClean="0"/>
              <a:t>Software Architecture in Practice,</a:t>
            </a:r>
            <a:r>
              <a:rPr lang="en-US" sz="1500" dirty="0" smtClean="0"/>
              <a:t> 2</a:t>
            </a:r>
            <a:r>
              <a:rPr lang="en-US" sz="1500" baseline="30000" dirty="0" smtClean="0"/>
              <a:t>nd</a:t>
            </a:r>
            <a:r>
              <a:rPr lang="en-US" sz="1500" dirty="0" smtClean="0"/>
              <a:t> ed. ISBN: 0-321-15495-9.</a:t>
            </a:r>
          </a:p>
          <a:p>
            <a:r>
              <a:rPr lang="en-US" sz="1500" dirty="0" smtClean="0"/>
              <a:t>[Celko05a] Joe </a:t>
            </a:r>
            <a:r>
              <a:rPr lang="en-US" sz="1500" dirty="0" err="1" smtClean="0"/>
              <a:t>Celko</a:t>
            </a:r>
            <a:r>
              <a:rPr lang="en-US" sz="1500" dirty="0" smtClean="0"/>
              <a:t>, </a:t>
            </a:r>
            <a:r>
              <a:rPr lang="en-US" sz="1500" i="1" dirty="0" smtClean="0"/>
              <a:t>Joe </a:t>
            </a:r>
            <a:r>
              <a:rPr lang="en-US" sz="1500" i="1" dirty="0" err="1" smtClean="0"/>
              <a:t>Celko’s</a:t>
            </a:r>
            <a:r>
              <a:rPr lang="en-US" sz="1500" i="1" dirty="0" smtClean="0"/>
              <a:t> SQL Programming Style.</a:t>
            </a:r>
            <a:r>
              <a:rPr lang="en-US" sz="1500" dirty="0" smtClean="0"/>
              <a:t> Morgan Kaufmann, 2004. ISBN: 0-12-088797-5.</a:t>
            </a:r>
          </a:p>
          <a:p>
            <a:r>
              <a:rPr lang="en-US" sz="1500" dirty="0" smtClean="0"/>
              <a:t>[Celko05b] Joe </a:t>
            </a:r>
            <a:r>
              <a:rPr lang="en-US" sz="1500" dirty="0" err="1" smtClean="0"/>
              <a:t>Celko</a:t>
            </a:r>
            <a:r>
              <a:rPr lang="en-US" sz="1500" dirty="0" smtClean="0"/>
              <a:t>, </a:t>
            </a:r>
            <a:r>
              <a:rPr lang="en-US" sz="1500" i="1" dirty="0" smtClean="0"/>
              <a:t>Joe </a:t>
            </a:r>
            <a:r>
              <a:rPr lang="en-US" sz="1500" i="1" dirty="0" err="1" smtClean="0"/>
              <a:t>Celko’s</a:t>
            </a:r>
            <a:r>
              <a:rPr lang="en-US" sz="1500" i="1" dirty="0" smtClean="0"/>
              <a:t> SQL For </a:t>
            </a:r>
            <a:r>
              <a:rPr lang="en-US" sz="1500" i="1" dirty="0" err="1" smtClean="0"/>
              <a:t>Smarties</a:t>
            </a:r>
            <a:r>
              <a:rPr lang="en-US" sz="1500" i="1" dirty="0" smtClean="0"/>
              <a:t>: Advanced SQL Programming,</a:t>
            </a:r>
            <a:r>
              <a:rPr lang="en-US" sz="1500" dirty="0" smtClean="0"/>
              <a:t> 3</a:t>
            </a:r>
            <a:r>
              <a:rPr lang="en-US" sz="1500" baseline="30000" dirty="0" smtClean="0"/>
              <a:t>rd</a:t>
            </a:r>
            <a:r>
              <a:rPr lang="en-US" sz="1500" dirty="0" smtClean="0"/>
              <a:t> ed. Morgan-Kaufmann: 2005. ISBN: 0123693799.</a:t>
            </a:r>
          </a:p>
          <a:p>
            <a:r>
              <a:rPr lang="en-US" sz="1500" dirty="0" smtClean="0"/>
              <a:t>[Codd69] E.F. Codd, “Derivability, Redundancy, and Consistency of Relations Stored in Large Data Banks,” IBM Research Report RJ599. Aug. 19, 1969.</a:t>
            </a:r>
          </a:p>
          <a:p>
            <a:r>
              <a:rPr lang="en-US" sz="1500" dirty="0" smtClean="0"/>
              <a:t>[Codd70] E.F. Codd, “A Relational Model of Data for Large Shared Data Banks,” CACM 13, No. 6, June 1970.</a:t>
            </a:r>
          </a:p>
          <a:p>
            <a:r>
              <a:rPr lang="en-US" sz="1500" dirty="0" smtClean="0"/>
              <a:t>[Date01]: C.J. Date, </a:t>
            </a:r>
            <a:r>
              <a:rPr lang="en-US" sz="1500" i="1" dirty="0" smtClean="0"/>
              <a:t>The Database Relational Model: A Retrospective Review and Analysis.</a:t>
            </a:r>
            <a:r>
              <a:rPr lang="en-US" sz="1500" dirty="0" smtClean="0"/>
              <a:t> Addison Wesley, 2001. ISBN: 0-201-61294-1.</a:t>
            </a:r>
          </a:p>
          <a:p>
            <a:r>
              <a:rPr lang="en-US" sz="1500" dirty="0" smtClean="0"/>
              <a:t>[Date03a]: C.J. Date, Hugh Darwin, and Nikos A. </a:t>
            </a:r>
            <a:r>
              <a:rPr lang="en-US" sz="1500" dirty="0" err="1" smtClean="0"/>
              <a:t>Lorentzos</a:t>
            </a:r>
            <a:r>
              <a:rPr lang="en-US" sz="1500" dirty="0" smtClean="0"/>
              <a:t>, </a:t>
            </a:r>
            <a:r>
              <a:rPr lang="en-US" sz="1500" i="1" dirty="0" smtClean="0"/>
              <a:t>Temporal Data and the Relational Model</a:t>
            </a:r>
            <a:r>
              <a:rPr lang="en-US" sz="1500" dirty="0" smtClean="0"/>
              <a:t>. Morgan Kaufmann, 2003. ISBN: 1-55860-855-9.</a:t>
            </a:r>
          </a:p>
        </p:txBody>
      </p:sp>
      <p:sp>
        <p:nvSpPr>
          <p:cNvPr id="4" name="Slide Number Placeholder 3"/>
          <p:cNvSpPr>
            <a:spLocks noGrp="1"/>
          </p:cNvSpPr>
          <p:nvPr>
            <p:ph type="sldNum" sz="quarter" idx="12"/>
          </p:nvPr>
        </p:nvSpPr>
        <p:spPr>
          <a:prstGeom prst="rect">
            <a:avLst/>
          </a:prstGeom>
        </p:spPr>
        <p:txBody>
          <a:bodyPr/>
          <a:lstStyle/>
          <a:p>
            <a:fld id="{B2FB18EB-C87E-40CA-9294-E77A83929D1D}" type="slidenum">
              <a:rPr lang="en-US" smtClean="0"/>
              <a:pPr/>
              <a:t>76</a:t>
            </a:fld>
            <a:endParaRPr lang="en-US" dirty="0"/>
          </a:p>
        </p:txBody>
      </p:sp>
      <p:sp>
        <p:nvSpPr>
          <p:cNvPr id="2" name="Title 1"/>
          <p:cNvSpPr>
            <a:spLocks noGrp="1"/>
          </p:cNvSpPr>
          <p:nvPr>
            <p:ph type="title"/>
          </p:nvPr>
        </p:nvSpPr>
        <p:spPr/>
        <p:txBody>
          <a:bodyPr/>
          <a:lstStyle/>
          <a:p>
            <a:r>
              <a:rPr lang="en-US" dirty="0" smtClean="0"/>
              <a:t>References – 1 </a:t>
            </a:r>
            <a:endParaRPr lang="en-US" dirty="0"/>
          </a:p>
        </p:txBody>
      </p:sp>
      <p:sp>
        <p:nvSpPr>
          <p:cNvPr id="5" name="Footer Placeholder 4"/>
          <p:cNvSpPr>
            <a:spLocks noGrp="1"/>
          </p:cNvSpPr>
          <p:nvPr>
            <p:ph type="ftr" sz="quarter" idx="3"/>
          </p:nvPr>
        </p:nvSpPr>
        <p:spPr/>
        <p:txBody>
          <a:bodyPr/>
          <a:lstStyle/>
          <a:p>
            <a:r>
              <a:rPr lang="en-US" smtClean="0"/>
              <a:t>© 2008 Eric M. Wilson — ewilson@datazulu.com</a:t>
            </a:r>
            <a:endParaRPr lang="en-US" dirty="0"/>
          </a:p>
        </p:txBody>
      </p:sp>
    </p:spTree>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r>
              <a:rPr lang="en-US" sz="1500" dirty="0" smtClean="0"/>
              <a:t>[Date03b] C.J. Date, “What First Normal Form Really Means.” (Available on dbdebunk.com, June 2003, and also in [Date06b] as Chapter 8.)</a:t>
            </a:r>
          </a:p>
          <a:p>
            <a:r>
              <a:rPr lang="en-US" sz="1500" dirty="0" smtClean="0"/>
              <a:t>[Date04] C.J. Date, </a:t>
            </a:r>
            <a:r>
              <a:rPr lang="en-US" sz="1500" i="1" dirty="0" smtClean="0"/>
              <a:t>An Introduction to Database Systems</a:t>
            </a:r>
            <a:r>
              <a:rPr lang="en-US" sz="1500" dirty="0" smtClean="0"/>
              <a:t>, 8</a:t>
            </a:r>
            <a:r>
              <a:rPr lang="en-US" sz="1500" baseline="30000" dirty="0" smtClean="0"/>
              <a:t>th</a:t>
            </a:r>
            <a:r>
              <a:rPr lang="en-US" sz="1500" dirty="0" smtClean="0"/>
              <a:t> Ed. Addison-Wesley, 2004. ISBN: 0321197844.</a:t>
            </a:r>
          </a:p>
          <a:p>
            <a:pPr lvl="0"/>
            <a:r>
              <a:rPr lang="en-US" sz="1500" dirty="0" smtClean="0"/>
              <a:t>[Date05]: C.J. Date, </a:t>
            </a:r>
            <a:r>
              <a:rPr lang="en-US" sz="1500" i="1" dirty="0" smtClean="0"/>
              <a:t>Database in Depth: Relational Theory for Practitioners</a:t>
            </a:r>
            <a:r>
              <a:rPr lang="en-US" sz="1500" dirty="0" smtClean="0"/>
              <a:t>. O’Reilly Media: 2005. ISBN: 0-596-10012-4.</a:t>
            </a:r>
          </a:p>
          <a:p>
            <a:r>
              <a:rPr lang="en-US" sz="1500" dirty="0" smtClean="0"/>
              <a:t>[Date06a]: C.J. Date, </a:t>
            </a:r>
            <a:r>
              <a:rPr lang="en-US" sz="1500" i="1" dirty="0" smtClean="0"/>
              <a:t>The Relational Database Dictionary</a:t>
            </a:r>
            <a:r>
              <a:rPr lang="en-US" sz="1500" dirty="0" smtClean="0"/>
              <a:t>. ISBN: 0-596-52798-5.</a:t>
            </a:r>
          </a:p>
          <a:p>
            <a:r>
              <a:rPr lang="en-US" sz="1500" dirty="0" smtClean="0"/>
              <a:t>[Date06b]: C.J. Date, </a:t>
            </a:r>
            <a:r>
              <a:rPr lang="en-US" sz="1500" i="1" dirty="0" smtClean="0"/>
              <a:t>Date on Database: Writings 2000-2006</a:t>
            </a:r>
            <a:r>
              <a:rPr lang="en-US" sz="1500" dirty="0" smtClean="0"/>
              <a:t>. </a:t>
            </a:r>
            <a:r>
              <a:rPr lang="en-US" sz="1500" dirty="0" err="1" smtClean="0"/>
              <a:t>Apress</a:t>
            </a:r>
            <a:r>
              <a:rPr lang="en-US" sz="1500" dirty="0" smtClean="0"/>
              <a:t>: 2006. ISBN: 1-59059-746-X.</a:t>
            </a:r>
          </a:p>
          <a:p>
            <a:r>
              <a:rPr lang="en-US" sz="1500" dirty="0" smtClean="0"/>
              <a:t>[Fagan99]: M.E. Fagan, </a:t>
            </a:r>
            <a:r>
              <a:rPr lang="en-US" sz="1500" i="1" dirty="0" smtClean="0"/>
              <a:t>“</a:t>
            </a:r>
            <a:r>
              <a:rPr lang="en-US" sz="1500" dirty="0" smtClean="0"/>
              <a:t>Design and code inspections to reduce errors in program development.” </a:t>
            </a:r>
            <a:r>
              <a:rPr lang="en-US" sz="1500" i="1" dirty="0" smtClean="0"/>
              <a:t>IBM Systems Journal</a:t>
            </a:r>
            <a:r>
              <a:rPr lang="en-US" sz="1500" dirty="0" smtClean="0"/>
              <a:t>, Vol. 38, 1999. (Pp. 258-287.)</a:t>
            </a:r>
          </a:p>
          <a:p>
            <a:r>
              <a:rPr lang="en-US" sz="1500" dirty="0" smtClean="0"/>
              <a:t>[Faulk97]: Stuart R. Faulk, “Software Requirements: A Tutorial.” </a:t>
            </a:r>
            <a:r>
              <a:rPr lang="en-US" sz="1500" i="1" dirty="0" smtClean="0"/>
              <a:t>Software Requirements Engineering,</a:t>
            </a:r>
            <a:r>
              <a:rPr lang="en-US" sz="1500" dirty="0" smtClean="0"/>
              <a:t> 2</a:t>
            </a:r>
            <a:r>
              <a:rPr lang="en-US" sz="1500" baseline="30000" dirty="0" smtClean="0"/>
              <a:t>nd</a:t>
            </a:r>
            <a:r>
              <a:rPr lang="en-US" sz="1500" dirty="0" smtClean="0"/>
              <a:t> Ed, 1997.</a:t>
            </a:r>
          </a:p>
          <a:p>
            <a:r>
              <a:rPr lang="en-US" sz="1500" dirty="0" smtClean="0"/>
              <a:t>[Hay95] David C. Hay, </a:t>
            </a:r>
            <a:r>
              <a:rPr lang="en-US" sz="1500" i="1" dirty="0" smtClean="0"/>
              <a:t>Data Model Patterns: Conventions of Thought</a:t>
            </a:r>
            <a:r>
              <a:rPr lang="en-US" sz="1500" dirty="0" smtClean="0"/>
              <a:t>. Dorset House, 1995. ISBN: 0-932633-29-3.</a:t>
            </a:r>
          </a:p>
          <a:p>
            <a:r>
              <a:rPr lang="en-US" sz="1500" dirty="0" smtClean="0"/>
              <a:t>[Hay06] David C. Hay, </a:t>
            </a:r>
            <a:r>
              <a:rPr lang="en-US" sz="1500" i="1" dirty="0" smtClean="0"/>
              <a:t>Data Model Patterns: A Metadata Map</a:t>
            </a:r>
            <a:r>
              <a:rPr lang="en-US" sz="1500" dirty="0" smtClean="0"/>
              <a:t>. Morgan Kaufmann, 2006. ISBN: 0120887983.</a:t>
            </a:r>
          </a:p>
          <a:p>
            <a:r>
              <a:rPr lang="en-US" sz="1500" dirty="0" smtClean="0"/>
              <a:t>[McConnell04] Steve McConnell, </a:t>
            </a:r>
            <a:r>
              <a:rPr lang="en-US" sz="1500" i="1" dirty="0" smtClean="0"/>
              <a:t>Code Complete,</a:t>
            </a:r>
            <a:r>
              <a:rPr lang="en-US" sz="1500" dirty="0" smtClean="0"/>
              <a:t> 2nd ed. Microsoft Press, 2004. ISBN: 0-7356-1967-0.</a:t>
            </a:r>
          </a:p>
        </p:txBody>
      </p:sp>
      <p:sp>
        <p:nvSpPr>
          <p:cNvPr id="4" name="Slide Number Placeholder 3"/>
          <p:cNvSpPr>
            <a:spLocks noGrp="1"/>
          </p:cNvSpPr>
          <p:nvPr>
            <p:ph type="sldNum" sz="quarter" idx="12"/>
          </p:nvPr>
        </p:nvSpPr>
        <p:spPr>
          <a:prstGeom prst="rect">
            <a:avLst/>
          </a:prstGeom>
        </p:spPr>
        <p:txBody>
          <a:bodyPr/>
          <a:lstStyle/>
          <a:p>
            <a:fld id="{B2FB18EB-C87E-40CA-9294-E77A83929D1D}" type="slidenum">
              <a:rPr lang="en-US" smtClean="0"/>
              <a:pPr/>
              <a:t>77</a:t>
            </a:fld>
            <a:endParaRPr lang="en-US" dirty="0"/>
          </a:p>
        </p:txBody>
      </p:sp>
      <p:sp>
        <p:nvSpPr>
          <p:cNvPr id="2" name="Title 1"/>
          <p:cNvSpPr>
            <a:spLocks noGrp="1"/>
          </p:cNvSpPr>
          <p:nvPr>
            <p:ph type="title"/>
          </p:nvPr>
        </p:nvSpPr>
        <p:spPr/>
        <p:txBody>
          <a:bodyPr/>
          <a:lstStyle/>
          <a:p>
            <a:r>
              <a:rPr lang="en-US" dirty="0" smtClean="0"/>
              <a:t>References – 2 </a:t>
            </a:r>
            <a:endParaRPr lang="en-US" dirty="0"/>
          </a:p>
        </p:txBody>
      </p:sp>
      <p:sp>
        <p:nvSpPr>
          <p:cNvPr id="5" name="Footer Placeholder 4"/>
          <p:cNvSpPr>
            <a:spLocks noGrp="1"/>
          </p:cNvSpPr>
          <p:nvPr>
            <p:ph type="ftr" sz="quarter" idx="3"/>
          </p:nvPr>
        </p:nvSpPr>
        <p:spPr/>
        <p:txBody>
          <a:bodyPr/>
          <a:lstStyle/>
          <a:p>
            <a:r>
              <a:rPr lang="en-US" smtClean="0"/>
              <a:t>© 2008 Eric M. Wilson — ewilson@datazulu.com</a:t>
            </a:r>
            <a:endParaRPr lang="en-US" dirty="0"/>
          </a:p>
        </p:txBody>
      </p:sp>
    </p:spTree>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r>
              <a:rPr lang="en-US" sz="1500" dirty="0" smtClean="0"/>
              <a:t>[</a:t>
            </a:r>
            <a:r>
              <a:rPr lang="en-US" sz="1500" dirty="0" err="1" smtClean="0"/>
              <a:t>MuchAdo</a:t>
            </a:r>
            <a:r>
              <a:rPr lang="en-US" sz="1500" dirty="0" smtClean="0"/>
              <a:t>] E.F. Codd and C.J. Date, “Much Ado about Nothing,” in C.J. Date, </a:t>
            </a:r>
            <a:r>
              <a:rPr lang="en-US" sz="1500" i="1" dirty="0" smtClean="0"/>
              <a:t>Relational Database Writings 1991-1994</a:t>
            </a:r>
            <a:r>
              <a:rPr lang="en-US" sz="1500" dirty="0" smtClean="0"/>
              <a:t>. Addison-Wesley, 1995. (Also available on dbdebunk.com, Feb. 2005.)</a:t>
            </a:r>
          </a:p>
          <a:p>
            <a:r>
              <a:rPr lang="en-US" sz="1500" dirty="0" smtClean="0"/>
              <a:t>[Parnas85]: David L. </a:t>
            </a:r>
            <a:r>
              <a:rPr lang="en-US" sz="1500" dirty="0" err="1" smtClean="0"/>
              <a:t>Parnas</a:t>
            </a:r>
            <a:r>
              <a:rPr lang="en-US" sz="1500" dirty="0" smtClean="0"/>
              <a:t> and David M. Weiss, </a:t>
            </a:r>
            <a:r>
              <a:rPr lang="en-US" sz="1500" i="1" dirty="0" smtClean="0"/>
              <a:t>“</a:t>
            </a:r>
            <a:r>
              <a:rPr lang="en-US" sz="1500" dirty="0" err="1" smtClean="0"/>
              <a:t>IActive</a:t>
            </a:r>
            <a:r>
              <a:rPr lang="en-US" sz="1500" dirty="0" smtClean="0"/>
              <a:t> Design Reviews: Principles and Practices.”</a:t>
            </a:r>
            <a:r>
              <a:rPr lang="en-US" sz="1500" i="1" dirty="0" smtClean="0"/>
              <a:t>IEEE Proceedings, 8</a:t>
            </a:r>
            <a:r>
              <a:rPr lang="en-US" sz="1500" i="1" baseline="30000" dirty="0" smtClean="0"/>
              <a:t>th</a:t>
            </a:r>
            <a:r>
              <a:rPr lang="en-US" sz="1500" i="1" dirty="0" smtClean="0"/>
              <a:t> International Conference on Software Engineering</a:t>
            </a:r>
            <a:r>
              <a:rPr lang="en-US" sz="1500" dirty="0" smtClean="0"/>
              <a:t>. Aug. 28-30, 1985. (Pp. 132-136.)</a:t>
            </a:r>
          </a:p>
          <a:p>
            <a:r>
              <a:rPr lang="en-US" sz="1500" dirty="0" smtClean="0"/>
              <a:t>[Silverston01a] [Silverston01b] Len Silverston, </a:t>
            </a:r>
            <a:r>
              <a:rPr lang="en-US" sz="1500" i="1" dirty="0" smtClean="0"/>
              <a:t>The Data Model Resource Book.</a:t>
            </a:r>
            <a:r>
              <a:rPr lang="en-US" sz="1500" dirty="0" smtClean="0"/>
              <a:t> (2 volumes.) Wiley, 2001. ISBNs: 0-471-38023-7 (vol. 1), 0-471-35348-5 (vol. 2).</a:t>
            </a:r>
          </a:p>
          <a:p>
            <a:pPr lvl="1"/>
            <a:r>
              <a:rPr lang="en-US" sz="1200" dirty="0" smtClean="0"/>
              <a:t>Volume 1 covers more general scenarios while Volume 2 covers specific industries.</a:t>
            </a:r>
          </a:p>
          <a:p>
            <a:r>
              <a:rPr lang="en-US" sz="1500" dirty="0" smtClean="0"/>
              <a:t>[Simsion05]: Graeme C. </a:t>
            </a:r>
            <a:r>
              <a:rPr lang="en-US" sz="1500" dirty="0" err="1" smtClean="0"/>
              <a:t>Simsion</a:t>
            </a:r>
            <a:r>
              <a:rPr lang="en-US" sz="1500" dirty="0" smtClean="0"/>
              <a:t> and Graham C. Witt, </a:t>
            </a:r>
            <a:r>
              <a:rPr lang="en-US" sz="1500" i="1" dirty="0" smtClean="0"/>
              <a:t>Data Modeling Essentials, Third Ed.</a:t>
            </a:r>
            <a:r>
              <a:rPr lang="en-US" sz="1500" dirty="0" smtClean="0"/>
              <a:t> Morgan Kaufmann: 2004. ISBN: 0-12-644551-6.</a:t>
            </a:r>
          </a:p>
          <a:p>
            <a:r>
              <a:rPr lang="en-US" sz="1500" dirty="0" smtClean="0"/>
              <a:t>[</a:t>
            </a:r>
            <a:r>
              <a:rPr lang="en-US" sz="1500" dirty="0" err="1" smtClean="0"/>
              <a:t>SqlReunion</a:t>
            </a:r>
            <a:r>
              <a:rPr lang="en-US" sz="1500" dirty="0" smtClean="0"/>
              <a:t>]:</a:t>
            </a:r>
            <a:r>
              <a:rPr lang="en-US" sz="1500" baseline="0" dirty="0" smtClean="0"/>
              <a:t> “The 1995 SQL Reunion: People, Projects, and Politics,” ed. by Paul </a:t>
            </a:r>
            <a:r>
              <a:rPr lang="en-US" sz="1500" baseline="0" dirty="0" err="1" smtClean="0"/>
              <a:t>McJones</a:t>
            </a:r>
            <a:r>
              <a:rPr lang="en-US" sz="1500" baseline="0" dirty="0" smtClean="0"/>
              <a:t>. Digital Systems Research Center, Aug. 1997. Available at: http://www.mcjones.org/System_R/SQL_Reunion_95/sqlr95.html.</a:t>
            </a:r>
            <a:endParaRPr lang="en-US" sz="1500" dirty="0" smtClean="0"/>
          </a:p>
          <a:p>
            <a:r>
              <a:rPr lang="en-US" sz="1500" dirty="0" smtClean="0"/>
              <a:t>[</a:t>
            </a:r>
            <a:r>
              <a:rPr lang="en-US" sz="1500" dirty="0" err="1" smtClean="0"/>
              <a:t>ThirdManifesto</a:t>
            </a:r>
            <a:r>
              <a:rPr lang="en-US" sz="1500" dirty="0" smtClean="0"/>
              <a:t>]: C.J. Date and Hugh Darwin, </a:t>
            </a:r>
            <a:r>
              <a:rPr lang="en-US" sz="1500" i="1" dirty="0" smtClean="0"/>
              <a:t>Databases, Types and the Relational Model: The Third Manifesto</a:t>
            </a:r>
            <a:r>
              <a:rPr lang="en-US" sz="1500" i="0" dirty="0" smtClean="0"/>
              <a:t>, 3</a:t>
            </a:r>
            <a:r>
              <a:rPr lang="en-US" sz="1500" i="0" baseline="30000" dirty="0" smtClean="0"/>
              <a:t>rd</a:t>
            </a:r>
            <a:r>
              <a:rPr lang="en-US" sz="1500" i="0" dirty="0" smtClean="0"/>
              <a:t> ed. Addison-Wesley,</a:t>
            </a:r>
            <a:r>
              <a:rPr lang="en-US" sz="1500" i="0" baseline="0" dirty="0" smtClean="0"/>
              <a:t> 2006. ISBN: 0321399420.</a:t>
            </a:r>
          </a:p>
          <a:p>
            <a:r>
              <a:rPr lang="en-US" sz="1500" dirty="0" smtClean="0"/>
              <a:t>[Williams08] Robin Williams, </a:t>
            </a:r>
            <a:r>
              <a:rPr lang="en-US" sz="1500" i="1" dirty="0" smtClean="0"/>
              <a:t>The Non-Designer’s Design Book,</a:t>
            </a:r>
            <a:r>
              <a:rPr lang="en-US" sz="1500" dirty="0" smtClean="0"/>
              <a:t> 3</a:t>
            </a:r>
            <a:r>
              <a:rPr lang="en-US" sz="1500" baseline="30000" dirty="0" smtClean="0"/>
              <a:t>rd</a:t>
            </a:r>
            <a:r>
              <a:rPr lang="en-US" sz="1500" dirty="0" smtClean="0"/>
              <a:t> Ed. </a:t>
            </a:r>
            <a:r>
              <a:rPr lang="en-US" sz="1500" dirty="0" err="1" smtClean="0"/>
              <a:t>Peachpit</a:t>
            </a:r>
            <a:r>
              <a:rPr lang="en-US" sz="1500" dirty="0" smtClean="0"/>
              <a:t> Press, 2008. ISBN: 0-321-19385-7.</a:t>
            </a:r>
          </a:p>
        </p:txBody>
      </p:sp>
      <p:sp>
        <p:nvSpPr>
          <p:cNvPr id="4" name="Slide Number Placeholder 3"/>
          <p:cNvSpPr>
            <a:spLocks noGrp="1"/>
          </p:cNvSpPr>
          <p:nvPr>
            <p:ph type="sldNum" sz="quarter" idx="12"/>
          </p:nvPr>
        </p:nvSpPr>
        <p:spPr>
          <a:prstGeom prst="rect">
            <a:avLst/>
          </a:prstGeom>
        </p:spPr>
        <p:txBody>
          <a:bodyPr/>
          <a:lstStyle/>
          <a:p>
            <a:fld id="{B2FB18EB-C87E-40CA-9294-E77A83929D1D}" type="slidenum">
              <a:rPr lang="en-US" smtClean="0"/>
              <a:pPr/>
              <a:t>78</a:t>
            </a:fld>
            <a:endParaRPr lang="en-US" dirty="0"/>
          </a:p>
        </p:txBody>
      </p:sp>
      <p:sp>
        <p:nvSpPr>
          <p:cNvPr id="2" name="Title 1"/>
          <p:cNvSpPr>
            <a:spLocks noGrp="1"/>
          </p:cNvSpPr>
          <p:nvPr>
            <p:ph type="title"/>
          </p:nvPr>
        </p:nvSpPr>
        <p:spPr/>
        <p:txBody>
          <a:bodyPr/>
          <a:lstStyle/>
          <a:p>
            <a:r>
              <a:rPr lang="en-US" dirty="0" smtClean="0"/>
              <a:t>References – 3</a:t>
            </a:r>
            <a:endParaRPr lang="en-US" dirty="0"/>
          </a:p>
        </p:txBody>
      </p:sp>
      <p:sp>
        <p:nvSpPr>
          <p:cNvPr id="5" name="Footer Placeholder 4"/>
          <p:cNvSpPr>
            <a:spLocks noGrp="1"/>
          </p:cNvSpPr>
          <p:nvPr>
            <p:ph type="ftr" sz="quarter" idx="3"/>
          </p:nvPr>
        </p:nvSpPr>
        <p:spPr/>
        <p:txBody>
          <a:bodyPr/>
          <a:lstStyle/>
          <a:p>
            <a:r>
              <a:rPr lang="en-US" smtClean="0"/>
              <a:t>© 2008 Eric M. Wilson — ewilson@datazulu.com</a:t>
            </a:r>
            <a:endParaRPr lang="en-US" dirty="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9" name="Rectangle 9"/>
          <p:cNvSpPr>
            <a:spLocks noGrp="1" noChangeArrowheads="1"/>
          </p:cNvSpPr>
          <p:nvPr>
            <p:ph idx="1"/>
          </p:nvPr>
        </p:nvSpPr>
        <p:spPr/>
        <p:txBody>
          <a:bodyPr>
            <a:normAutofit/>
          </a:bodyPr>
          <a:lstStyle/>
          <a:p>
            <a:pPr lvl="1"/>
            <a:r>
              <a:rPr lang="en-US" dirty="0" smtClean="0"/>
              <a:t>Relational Model</a:t>
            </a:r>
          </a:p>
          <a:p>
            <a:pPr lvl="2"/>
            <a:r>
              <a:rPr lang="en-US" dirty="0" smtClean="0"/>
              <a:t>Relational v. XML</a:t>
            </a:r>
          </a:p>
          <a:p>
            <a:pPr lvl="2"/>
            <a:r>
              <a:rPr lang="en-US" dirty="0" smtClean="0"/>
              <a:t>First Normal Form (1NF)</a:t>
            </a:r>
          </a:p>
          <a:p>
            <a:pPr lvl="2"/>
            <a:r>
              <a:rPr lang="en-US" dirty="0" smtClean="0"/>
              <a:t>XML Inside the DB</a:t>
            </a:r>
          </a:p>
          <a:p>
            <a:pPr lvl="2"/>
            <a:r>
              <a:rPr lang="en-US" dirty="0" smtClean="0"/>
              <a:t>XML as API</a:t>
            </a:r>
          </a:p>
          <a:p>
            <a:pPr lvl="2"/>
            <a:r>
              <a:rPr lang="en-US" dirty="0" smtClean="0"/>
              <a:t>Wrap-Up</a:t>
            </a:r>
          </a:p>
        </p:txBody>
      </p:sp>
      <p:sp>
        <p:nvSpPr>
          <p:cNvPr id="6" name="Slide Number Placeholder 4"/>
          <p:cNvSpPr>
            <a:spLocks noGrp="1"/>
          </p:cNvSpPr>
          <p:nvPr>
            <p:ph type="sldNum" sz="quarter" idx="12"/>
          </p:nvPr>
        </p:nvSpPr>
        <p:spPr/>
        <p:txBody>
          <a:bodyPr/>
          <a:lstStyle/>
          <a:p>
            <a:fld id="{B753A71A-6E1D-46DC-A775-1B7090C5F5A8}" type="slidenum">
              <a:rPr lang="en-US" smtClean="0"/>
              <a:pPr/>
              <a:t>8</a:t>
            </a:fld>
            <a:endParaRPr lang="en-US"/>
          </a:p>
        </p:txBody>
      </p:sp>
      <p:sp>
        <p:nvSpPr>
          <p:cNvPr id="373768" name="Rectangle 8"/>
          <p:cNvSpPr>
            <a:spLocks noGrp="1" noChangeArrowheads="1"/>
          </p:cNvSpPr>
          <p:nvPr>
            <p:ph type="title"/>
          </p:nvPr>
        </p:nvSpPr>
        <p:spPr/>
        <p:txBody>
          <a:bodyPr/>
          <a:lstStyle/>
          <a:p>
            <a:r>
              <a:rPr lang="en-US" smtClean="0"/>
              <a:t>Agenda</a:t>
            </a:r>
            <a:endParaRPr lang="en-US"/>
          </a:p>
        </p:txBody>
      </p:sp>
      <p:sp>
        <p:nvSpPr>
          <p:cNvPr id="7" name="Footer Placeholder 6"/>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sp>
        <p:nvSpPr>
          <p:cNvPr id="373765" name="Rectangle 5"/>
          <p:cNvSpPr>
            <a:spLocks noChangeArrowheads="1"/>
          </p:cNvSpPr>
          <p:nvPr/>
        </p:nvSpPr>
        <p:spPr bwMode="auto">
          <a:xfrm>
            <a:off x="136525" y="6553200"/>
            <a:ext cx="92075" cy="92075"/>
          </a:xfrm>
          <a:prstGeom prst="rect">
            <a:avLst/>
          </a:prstGeom>
          <a:solidFill>
            <a:srgbClr val="6A8CB6"/>
          </a:solidFill>
          <a:ln w="12700" cap="sq">
            <a:noFill/>
            <a:miter lim="800000"/>
            <a:headEnd type="none" w="sm" len="sm"/>
            <a:tailEnd type="none" w="sm" len="sm"/>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idx="1"/>
          </p:nvPr>
        </p:nvSpPr>
        <p:spPr/>
        <p:txBody>
          <a:bodyPr/>
          <a:lstStyle/>
          <a:p>
            <a:r>
              <a:rPr lang="en-US" dirty="0" smtClean="0"/>
              <a:t>One who does not know</a:t>
            </a:r>
          </a:p>
          <a:p>
            <a:r>
              <a:rPr lang="en-US" dirty="0" smtClean="0"/>
              <a:t>the foundations of his field</a:t>
            </a:r>
          </a:p>
          <a:p>
            <a:r>
              <a:rPr lang="en-US" dirty="0" smtClean="0"/>
              <a:t>can never hope to be anything</a:t>
            </a:r>
          </a:p>
          <a:p>
            <a:r>
              <a:rPr lang="en-US" dirty="0" smtClean="0"/>
              <a:t>but an amateur.</a:t>
            </a:r>
          </a:p>
        </p:txBody>
      </p:sp>
      <p:sp>
        <p:nvSpPr>
          <p:cNvPr id="3" name="Slide Number Placeholder 2"/>
          <p:cNvSpPr>
            <a:spLocks noGrp="1"/>
          </p:cNvSpPr>
          <p:nvPr>
            <p:ph type="sldNum" sz="quarter" idx="12"/>
          </p:nvPr>
        </p:nvSpPr>
        <p:spPr/>
        <p:txBody>
          <a:bodyPr/>
          <a:lstStyle/>
          <a:p>
            <a:fld id="{9E511A30-EE8E-4323-B522-A533CCF7C4EC}" type="slidenum">
              <a:rPr lang="en-US" smtClean="0"/>
              <a:pPr/>
              <a:t>9</a:t>
            </a:fld>
            <a:endParaRPr lang="en-US" dirty="0"/>
          </a:p>
        </p:txBody>
      </p:sp>
      <p:sp>
        <p:nvSpPr>
          <p:cNvPr id="5" name="Footer Placeholder 4"/>
          <p:cNvSpPr>
            <a:spLocks noGrp="1"/>
          </p:cNvSpPr>
          <p:nvPr>
            <p:ph type="ftr" sz="quarter" idx="3"/>
          </p:nvPr>
        </p:nvSpPr>
        <p:spPr/>
        <p:txBody>
          <a:bodyPr/>
          <a:lstStyle/>
          <a:p>
            <a:r>
              <a:rPr lang="en-US" sz="1400" b="1" dirty="0" smtClean="0">
                <a:latin typeface="Garamond" pitchFamily="18" charset="0"/>
              </a:rPr>
              <a:t>XML and Relational Databases </a:t>
            </a:r>
            <a:r>
              <a:rPr lang="en-US" i="1" dirty="0" smtClean="0"/>
              <a:t/>
            </a:r>
            <a:br>
              <a:rPr lang="en-US" i="1" dirty="0" smtClean="0"/>
            </a:br>
            <a:r>
              <a:rPr lang="en-US" sz="800" dirty="0" smtClean="0"/>
              <a:t>© 2009, Eric M. Wilson  </a:t>
            </a:r>
            <a:r>
              <a:rPr lang="en-US" sz="800" dirty="0" smtClean="0">
                <a:sym typeface="Wingdings 2"/>
              </a:rPr>
              <a:t></a:t>
            </a:r>
            <a:r>
              <a:rPr lang="en-US" sz="800" dirty="0" smtClean="0"/>
              <a:t>  ewilson@datazulu.com</a:t>
            </a:r>
            <a:endParaRPr lang="en-US" sz="800" dirty="0"/>
          </a:p>
        </p:txBody>
      </p:sp>
      <p:sp>
        <p:nvSpPr>
          <p:cNvPr id="8" name="Title 7"/>
          <p:cNvSpPr>
            <a:spLocks noGrp="1"/>
          </p:cNvSpPr>
          <p:nvPr>
            <p:ph type="title"/>
          </p:nvPr>
        </p:nvSpPr>
        <p:spPr/>
        <p:txBody>
          <a:bodyPr/>
          <a:lstStyle/>
          <a:p>
            <a:endParaRPr lang="en-US"/>
          </a:p>
        </p:txBody>
      </p:sp>
      <p:sp>
        <p:nvSpPr>
          <p:cNvPr id="10" name="Text Placeholder 9"/>
          <p:cNvSpPr>
            <a:spLocks noGrp="1"/>
          </p:cNvSpPr>
          <p:nvPr>
            <p:ph type="body" sz="quarter" idx="13"/>
          </p:nvPr>
        </p:nvSpPr>
        <p:spPr/>
        <p:txBody>
          <a:bodyPr/>
          <a:lstStyle/>
          <a:p>
            <a:r>
              <a:rPr lang="en-US" dirty="0" smtClean="0"/>
              <a:t>(a</a:t>
            </a:r>
            <a:r>
              <a:rPr lang="en-US" dirty="0" smtClean="0"/>
              <a:t>uthor unknown)</a:t>
            </a:r>
            <a:endParaRPr lang="en-US" dirty="0"/>
          </a:p>
        </p:txBody>
      </p:sp>
    </p:spTree>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QL_Saturday_5_Templat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spDef>
      <a:spPr>
        <a:noFill/>
        <a:ln w="12700"/>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SQL_Saturday_5_Template</Template>
  <TotalTime>3022</TotalTime>
  <Words>10219</Words>
  <Application>Microsoft Office PowerPoint</Application>
  <PresentationFormat>On-screen Show (4:3)</PresentationFormat>
  <Paragraphs>1139</Paragraphs>
  <Slides>78</Slides>
  <Notes>62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78</vt:i4>
      </vt:variant>
    </vt:vector>
  </HeadingPairs>
  <TitlesOfParts>
    <vt:vector size="80" baseType="lpstr">
      <vt:lpstr>SQL_Saturday_5_Template</vt:lpstr>
      <vt:lpstr>Visio</vt:lpstr>
      <vt:lpstr>Slide 1</vt:lpstr>
      <vt:lpstr>XML and Relational Databases</vt:lpstr>
      <vt:lpstr>Introduction</vt:lpstr>
      <vt:lpstr>The Challenge</vt:lpstr>
      <vt:lpstr>Where We’re Going</vt:lpstr>
      <vt:lpstr>Great Expectations</vt:lpstr>
      <vt:lpstr>Agenda</vt:lpstr>
      <vt:lpstr>Agenda</vt:lpstr>
      <vt:lpstr>Slide 9</vt:lpstr>
      <vt:lpstr>What is a Database?</vt:lpstr>
      <vt:lpstr>Slide 11</vt:lpstr>
      <vt:lpstr>What Is a Database?</vt:lpstr>
      <vt:lpstr>What Is a Database?</vt:lpstr>
      <vt:lpstr>Building the Relational Model</vt:lpstr>
      <vt:lpstr>Building the Relational Model</vt:lpstr>
      <vt:lpstr>Building the Relational Model</vt:lpstr>
      <vt:lpstr>Note on Types</vt:lpstr>
      <vt:lpstr>Simplicity</vt:lpstr>
      <vt:lpstr>Agenda</vt:lpstr>
      <vt:lpstr>Relational / XML   —Structure</vt:lpstr>
      <vt:lpstr>Example — Four Relations</vt:lpstr>
      <vt:lpstr>Example — XML Document</vt:lpstr>
      <vt:lpstr>Relational / XML   —Integrity</vt:lpstr>
      <vt:lpstr>Set Operations</vt:lpstr>
      <vt:lpstr>Relational / XML   —Manipulation</vt:lpstr>
      <vt:lpstr>Other Contrasts</vt:lpstr>
      <vt:lpstr>Agenda</vt:lpstr>
      <vt:lpstr>When should we store XML in the Database?</vt:lpstr>
      <vt:lpstr>XML Principles</vt:lpstr>
      <vt:lpstr>Relational Principles</vt:lpstr>
      <vt:lpstr>First Normal Form (1NF)</vt:lpstr>
      <vt:lpstr>Understanding 1NF</vt:lpstr>
      <vt:lpstr>Slide 33</vt:lpstr>
      <vt:lpstr>How Many Things?</vt:lpstr>
      <vt:lpstr>How Many Things?</vt:lpstr>
      <vt:lpstr>How Many Pieces of Data?</vt:lpstr>
      <vt:lpstr>The Information Principle</vt:lpstr>
      <vt:lpstr>First Normal Form</vt:lpstr>
      <vt:lpstr>Slide 39</vt:lpstr>
      <vt:lpstr>Slide 40</vt:lpstr>
      <vt:lpstr>Slide 41</vt:lpstr>
      <vt:lpstr>XML instead of a DB?</vt:lpstr>
      <vt:lpstr>Is XML an okay substitute?</vt:lpstr>
      <vt:lpstr>Agenda</vt:lpstr>
      <vt:lpstr>XML inside the DB</vt:lpstr>
      <vt:lpstr>Slide 46</vt:lpstr>
      <vt:lpstr>Is XML okay inside the DB?</vt:lpstr>
      <vt:lpstr>Example: User Profiles</vt:lpstr>
      <vt:lpstr>Is XML okay inside the DB?</vt:lpstr>
      <vt:lpstr>Agenda</vt:lpstr>
      <vt:lpstr>Using XML as API Helper</vt:lpstr>
      <vt:lpstr>Gray Areas</vt:lpstr>
      <vt:lpstr>Choosing Structure</vt:lpstr>
      <vt:lpstr>Note on 2008 Enhancements</vt:lpstr>
      <vt:lpstr>Agenda</vt:lpstr>
      <vt:lpstr>Slide 56</vt:lpstr>
      <vt:lpstr>Keep In Mind…</vt:lpstr>
      <vt:lpstr>Complementary Technologies</vt:lpstr>
      <vt:lpstr>End / Any Questions?</vt:lpstr>
      <vt:lpstr>Bonus Slides</vt:lpstr>
      <vt:lpstr>Why Principles?</vt:lpstr>
      <vt:lpstr>Pragmatic Theorist Manifesto *</vt:lpstr>
      <vt:lpstr>Theory is Practical!</vt:lpstr>
      <vt:lpstr>Set Theory and Predicate Logic</vt:lpstr>
      <vt:lpstr>Types, Values, Variables Summary</vt:lpstr>
      <vt:lpstr>Is It In 1NF?</vt:lpstr>
      <vt:lpstr>Is It In 1NF? – 2 </vt:lpstr>
      <vt:lpstr>Other Examples</vt:lpstr>
      <vt:lpstr>Example: User Profiles</vt:lpstr>
      <vt:lpstr>Eric’s Axioms</vt:lpstr>
      <vt:lpstr>Performance?</vt:lpstr>
      <vt:lpstr>You Should Know — Ted Codd</vt:lpstr>
      <vt:lpstr>You Should Know — Chris Date</vt:lpstr>
      <vt:lpstr>A “Relational” Encoding (ROTE)</vt:lpstr>
      <vt:lpstr>References</vt:lpstr>
      <vt:lpstr>References – 1 </vt:lpstr>
      <vt:lpstr>References – 2 </vt:lpstr>
      <vt:lpstr>References – 3</vt:lpstr>
    </vt:vector>
  </TitlesOfParts>
  <Company>Reimage LLC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XML and Relational Databases</dc:title>
  <dc:creator>Eric M. Wilson</dc:creator>
  <dc:description>Copyright © 2008, Eric M. Wilson  /  www.datazulu.com  /  ewilson[at]datazulu.com</dc:description>
  <cp:lastModifiedBy>Eric M. Wilson</cp:lastModifiedBy>
  <cp:revision>86</cp:revision>
  <dcterms:created xsi:type="dcterms:W3CDTF">2008-10-08T03:08:41Z</dcterms:created>
  <dcterms:modified xsi:type="dcterms:W3CDTF">2009-06-06T17:38:57Z</dcterms:modified>
</cp:coreProperties>
</file>